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3" r:id="rId3"/>
    <p:sldId id="257" r:id="rId4"/>
    <p:sldId id="258" r:id="rId5"/>
    <p:sldId id="262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BF56B-E43C-49D3-90F8-D311D230D052}" type="datetimeFigureOut">
              <a:rPr lang="pl-PL" smtClean="0"/>
              <a:pPr/>
              <a:t>2014-09-24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FA43C-E512-4615-B399-E40202FBA75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23621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1121-3E8A-4A41-91D8-B697DF6253BC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se środków Ministra Kultury i Dziedzictwa Narodowego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29AA-F915-4701-8078-EDAC21E06E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F4EB-B602-4D82-9229-E4F8645C9CC7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se środków Ministra Kultury i Dziedzictwa Narodowego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29AA-F915-4701-8078-EDAC21E06E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35D4-E0D9-405D-B6E5-EBC4ACE3A036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se środków Ministra Kultury i Dziedzictwa Narodowego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29AA-F915-4701-8078-EDAC21E06E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57EF-D07F-462F-A823-3840E4A54E9C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se środków Ministra Kultury i Dziedzictwa Narodowego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29AA-F915-4701-8078-EDAC21E06E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6624-1189-45B9-A747-1DF5AAE898B4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se środków Ministra Kultury i Dziedzictwa Narodowego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29AA-F915-4701-8078-EDAC21E06E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DF78-6F62-432F-851F-BCFE79B55CA6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se środków Ministra Kultury i Dziedzictwa Narodowego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29AA-F915-4701-8078-EDAC21E06E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5CF3-C8DB-45A2-89D4-CCA17CD1EF7D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se środków Ministra Kultury i Dziedzictwa Narodowego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29AA-F915-4701-8078-EDAC21E06E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F47E-1328-4C4E-8A0F-4F1DAAFD204D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se środków Ministra Kultury i Dziedzictwa Narodowego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29AA-F915-4701-8078-EDAC21E06E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AA17-EEE4-4E6A-8513-96DDA1272609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se środków Ministra Kultury i Dziedzictwa Narodowego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29AA-F915-4701-8078-EDAC21E06E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8888-3383-41A1-B24D-59291239B351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se środków Ministra Kultury i Dziedzictwa Narodowego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29AA-F915-4701-8078-EDAC21E06E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687D-F6E7-4969-8D54-B0F61B73833B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se środków Ministra Kultury i Dziedzictwa Narodowego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29AA-F915-4701-8078-EDAC21E06E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C544F-66F9-4A28-BEED-939FD1859F6E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Dofinansowano se środków Ministra Kultury i Dziedzictwa Narodowego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F29AA-F915-4701-8078-EDAC21E06EC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Dofinansowano ze środków Ministra Kultury i Dziedzictwa Narodowego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683568" y="2780928"/>
            <a:ext cx="7772400" cy="1470025"/>
          </a:xfrm>
        </p:spPr>
        <p:txBody>
          <a:bodyPr/>
          <a:lstStyle/>
          <a:p>
            <a:r>
              <a:rPr lang="pl-PL" dirty="0" smtClean="0"/>
              <a:t>Kultura przez Internet ?</a:t>
            </a:r>
            <a:endParaRPr lang="pl-PL" dirty="0"/>
          </a:p>
        </p:txBody>
      </p:sp>
      <p:pic>
        <p:nvPicPr>
          <p:cNvPr id="4" name="Obraz 3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Dofinansowano ze środków Ministra Kultury i Dziedzictwa Narodowego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656" y="1412776"/>
            <a:ext cx="6264776" cy="3816424"/>
          </a:xfrm>
          <a:prstGeom prst="rect">
            <a:avLst/>
          </a:prstGeom>
        </p:spPr>
      </p:pic>
      <p:pic>
        <p:nvPicPr>
          <p:cNvPr id="4" name="Obraz 3" descr="NASK+MKiD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434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Dofinansowano ze środków Ministra Kultury i Dziedzictwa Narodowego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5696" y="1916832"/>
            <a:ext cx="6480760" cy="3780442"/>
          </a:xfrm>
          <a:prstGeom prst="rect">
            <a:avLst/>
          </a:prstGeom>
        </p:spPr>
      </p:pic>
      <p:pic>
        <p:nvPicPr>
          <p:cNvPr id="4" name="Obraz 3" descr="NASK+MKiD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971600" y="119675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Teatr Telewizji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868025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Dofinansowano ze środków Ministra Kultury i Dziedzictwa Narodowego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755576" y="692696"/>
            <a:ext cx="4572000" cy="63248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/>
              <a:t>Wybrane muzea wirtualne</a:t>
            </a:r>
            <a:r>
              <a:rPr lang="pl-PL" b="1" dirty="0" smtClean="0"/>
              <a:t>:</a:t>
            </a:r>
          </a:p>
          <a:p>
            <a:pPr>
              <a:lnSpc>
                <a:spcPct val="150000"/>
              </a:lnSpc>
            </a:pPr>
            <a:endParaRPr lang="pl-PL" dirty="0"/>
          </a:p>
          <a:p>
            <a:pPr>
              <a:lnSpc>
                <a:spcPct val="150000"/>
              </a:lnSpc>
            </a:pPr>
            <a:r>
              <a:rPr lang="pl-PL" b="1" dirty="0"/>
              <a:t>Muzeum Powstania Warszawskiego</a:t>
            </a:r>
            <a:endParaRPr lang="pl-PL" dirty="0"/>
          </a:p>
          <a:p>
            <a:pPr>
              <a:lnSpc>
                <a:spcPct val="150000"/>
              </a:lnSpc>
            </a:pPr>
            <a:r>
              <a:rPr lang="pl-PL" b="1" dirty="0"/>
              <a:t>Muzeum Historii Polski</a:t>
            </a:r>
            <a:endParaRPr lang="pl-PL" dirty="0"/>
          </a:p>
          <a:p>
            <a:pPr>
              <a:lnSpc>
                <a:spcPct val="150000"/>
              </a:lnSpc>
            </a:pPr>
            <a:r>
              <a:rPr lang="pl-PL" b="1" dirty="0"/>
              <a:t>Muzeum Dobranocek PRL-u</a:t>
            </a:r>
            <a:endParaRPr lang="pl-PL" dirty="0"/>
          </a:p>
          <a:p>
            <a:pPr>
              <a:lnSpc>
                <a:spcPct val="150000"/>
              </a:lnSpc>
            </a:pPr>
            <a:r>
              <a:rPr lang="pl-PL" b="1" dirty="0"/>
              <a:t>Wirtualne Muzeum Atestu </a:t>
            </a:r>
            <a:endParaRPr lang="pl-PL" dirty="0"/>
          </a:p>
          <a:p>
            <a:pPr>
              <a:lnSpc>
                <a:spcPct val="150000"/>
              </a:lnSpc>
            </a:pPr>
            <a:r>
              <a:rPr lang="pl-PL" b="1" dirty="0"/>
              <a:t>Muzeum Zamkowe w Pszczynie</a:t>
            </a:r>
            <a:endParaRPr lang="pl-PL" dirty="0"/>
          </a:p>
          <a:p>
            <a:pPr>
              <a:lnSpc>
                <a:spcPct val="150000"/>
              </a:lnSpc>
            </a:pPr>
            <a:r>
              <a:rPr lang="pl-PL" b="1" dirty="0"/>
              <a:t>The British </a:t>
            </a:r>
            <a:r>
              <a:rPr lang="pl-PL" b="1" dirty="0" err="1"/>
              <a:t>Museum</a:t>
            </a:r>
            <a:r>
              <a:rPr lang="pl-PL" b="1" dirty="0"/>
              <a:t> </a:t>
            </a:r>
            <a:endParaRPr lang="pl-PL" dirty="0"/>
          </a:p>
          <a:p>
            <a:pPr>
              <a:lnSpc>
                <a:spcPct val="150000"/>
              </a:lnSpc>
            </a:pPr>
            <a:r>
              <a:rPr lang="en-US" b="1" dirty="0" err="1"/>
              <a:t>Wirtualny</a:t>
            </a:r>
            <a:r>
              <a:rPr lang="en-US" b="1" dirty="0"/>
              <a:t> Oxford</a:t>
            </a:r>
            <a:endParaRPr lang="pl-PL" dirty="0"/>
          </a:p>
          <a:p>
            <a:pPr>
              <a:lnSpc>
                <a:spcPct val="150000"/>
              </a:lnSpc>
            </a:pPr>
            <a:r>
              <a:rPr lang="en-US" b="1" dirty="0"/>
              <a:t>Smithsonian  Institution</a:t>
            </a:r>
            <a:endParaRPr lang="pl-PL" dirty="0"/>
          </a:p>
          <a:p>
            <a:pPr>
              <a:lnSpc>
                <a:spcPct val="150000"/>
              </a:lnSpc>
            </a:pPr>
            <a:r>
              <a:rPr lang="en-US" b="1" dirty="0"/>
              <a:t>Web Gallery of Art</a:t>
            </a:r>
            <a:endParaRPr lang="pl-PL" dirty="0"/>
          </a:p>
          <a:p>
            <a:pPr>
              <a:lnSpc>
                <a:spcPct val="150000"/>
              </a:lnSpc>
            </a:pPr>
            <a:r>
              <a:rPr lang="pl-PL" b="1" dirty="0"/>
              <a:t>Wirtualny Luwr</a:t>
            </a:r>
            <a:endParaRPr lang="pl-PL" dirty="0"/>
          </a:p>
          <a:p>
            <a:pPr>
              <a:lnSpc>
                <a:spcPct val="150000"/>
              </a:lnSpc>
            </a:pPr>
            <a:r>
              <a:rPr lang="pl-PL" b="1" dirty="0"/>
              <a:t>Muzea Watykańskie</a:t>
            </a:r>
            <a:endParaRPr lang="pl-PL" dirty="0"/>
          </a:p>
          <a:p>
            <a:pPr>
              <a:lnSpc>
                <a:spcPct val="150000"/>
              </a:lnSpc>
            </a:pPr>
            <a:r>
              <a:rPr lang="pl-PL" b="1" dirty="0"/>
              <a:t>Wirtualny Ermitaż </a:t>
            </a:r>
            <a:endParaRPr lang="pl-PL" dirty="0"/>
          </a:p>
          <a:p>
            <a:pPr>
              <a:lnSpc>
                <a:spcPct val="150000"/>
              </a:lnSpc>
            </a:pPr>
            <a:r>
              <a:rPr lang="pl-PL" dirty="0"/>
              <a:t> </a:t>
            </a:r>
          </a:p>
        </p:txBody>
      </p:sp>
      <p:pic>
        <p:nvPicPr>
          <p:cNvPr id="4" name="Obraz 3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halotuwarszawa.pl/upload/image/zamek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92896"/>
            <a:ext cx="4450879" cy="333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6524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Dofinansowano ze środków Ministra Kultury i Dziedzictwa Narodowego</a:t>
            </a:r>
            <a:endParaRPr lang="pl-PL" dirty="0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323528" y="1412776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/>
              <a:t>Biblioteki cyfrowe: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Narodowa Biblioteka Cyfrowa:  </a:t>
            </a:r>
            <a:r>
              <a:rPr lang="pl-PL" dirty="0" err="1" smtClean="0"/>
              <a:t>polona.pl</a:t>
            </a:r>
            <a:endParaRPr lang="pl-PL" dirty="0" smtClean="0"/>
          </a:p>
          <a:p>
            <a:pPr>
              <a:lnSpc>
                <a:spcPct val="150000"/>
              </a:lnSpc>
            </a:pPr>
            <a:r>
              <a:rPr lang="pl-PL" dirty="0" smtClean="0"/>
              <a:t>Federacja Bibliotek Cyfrowych:  </a:t>
            </a:r>
            <a:r>
              <a:rPr lang="pl-PL" dirty="0" err="1" smtClean="0"/>
              <a:t>fbc.pionier.net.pl</a:t>
            </a:r>
            <a:endParaRPr lang="pl-PL" dirty="0" smtClean="0"/>
          </a:p>
          <a:p>
            <a:pPr>
              <a:lnSpc>
                <a:spcPct val="150000"/>
              </a:lnSpc>
            </a:pPr>
            <a:r>
              <a:rPr lang="pl-PL" dirty="0" smtClean="0"/>
              <a:t>Mazowiecka Biblioteka Cyfrowa:  </a:t>
            </a:r>
            <a:r>
              <a:rPr lang="pl-PL" dirty="0" err="1" smtClean="0"/>
              <a:t>mbc.cyfrowemazowsze.pl</a:t>
            </a:r>
            <a:endParaRPr lang="pl-PL" dirty="0" smtClean="0"/>
          </a:p>
          <a:p>
            <a:pPr>
              <a:lnSpc>
                <a:spcPct val="150000"/>
              </a:lnSpc>
            </a:pPr>
            <a:r>
              <a:rPr lang="pl-PL" dirty="0" smtClean="0"/>
              <a:t>Akademicka Biblioteka Cyfrowa Kraków:  </a:t>
            </a:r>
            <a:r>
              <a:rPr lang="pl-PL" dirty="0" err="1" smtClean="0"/>
              <a:t>vtls.cyf-kr.edu.pl</a:t>
            </a:r>
            <a:r>
              <a:rPr lang="pl-PL" dirty="0" smtClean="0"/>
              <a:t>/</a:t>
            </a:r>
            <a:r>
              <a:rPr lang="pl-PL" dirty="0" err="1" smtClean="0"/>
              <a:t>cgi-bin</a:t>
            </a:r>
            <a:r>
              <a:rPr lang="pl-PL" dirty="0" smtClean="0"/>
              <a:t>/</a:t>
            </a:r>
            <a:r>
              <a:rPr lang="pl-PL" dirty="0" err="1" smtClean="0"/>
              <a:t>abc-k</a:t>
            </a:r>
            <a:r>
              <a:rPr lang="pl-PL" dirty="0" smtClean="0"/>
              <a:t>/</a:t>
            </a:r>
            <a:r>
              <a:rPr lang="pl-PL" dirty="0" err="1" smtClean="0"/>
              <a:t>chameleon</a:t>
            </a:r>
            <a:endParaRPr lang="pl-PL" dirty="0" smtClean="0"/>
          </a:p>
          <a:p>
            <a:pPr>
              <a:lnSpc>
                <a:spcPct val="150000"/>
              </a:lnSpc>
            </a:pPr>
            <a:r>
              <a:rPr lang="pl-PL" dirty="0" smtClean="0"/>
              <a:t>Narodowe Archiwum Cyfrowe:  </a:t>
            </a:r>
            <a:r>
              <a:rPr lang="pl-PL" dirty="0" err="1" smtClean="0"/>
              <a:t>nac.gov.pl</a:t>
            </a:r>
            <a:r>
              <a:rPr lang="pl-PL" dirty="0" smtClean="0"/>
              <a:t>/</a:t>
            </a:r>
            <a:endParaRPr lang="pl-PL" dirty="0"/>
          </a:p>
        </p:txBody>
      </p:sp>
      <p:pic>
        <p:nvPicPr>
          <p:cNvPr id="1026" name="Picture 2" descr="http://www.sprzedawcainternetowy.pl/wp-content/uploads/otwarta-ksiazka1.jpg?5f0d8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4365104"/>
            <a:ext cx="2857500" cy="1504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Dofinansowano ze środków Ministra Kultury i Dziedzictwa Narodowego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043608" y="1844824"/>
            <a:ext cx="334476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err="1" smtClean="0"/>
              <a:t>E-booki</a:t>
            </a:r>
            <a:r>
              <a:rPr lang="pl-PL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pl-PL" dirty="0" err="1" smtClean="0"/>
              <a:t>legimi.com</a:t>
            </a:r>
            <a:r>
              <a:rPr lang="pl-PL" dirty="0" smtClean="0"/>
              <a:t>/</a:t>
            </a:r>
            <a:r>
              <a:rPr lang="pl-PL" dirty="0" err="1" smtClean="0"/>
              <a:t>pl</a:t>
            </a:r>
            <a:r>
              <a:rPr lang="pl-PL" dirty="0" smtClean="0"/>
              <a:t>/</a:t>
            </a:r>
            <a:r>
              <a:rPr lang="pl-PL" dirty="0" err="1" smtClean="0"/>
              <a:t>ebooki</a:t>
            </a:r>
            <a:r>
              <a:rPr lang="pl-PL" dirty="0" smtClean="0"/>
              <a:t>/darmowe/</a:t>
            </a:r>
          </a:p>
          <a:p>
            <a:pPr>
              <a:lnSpc>
                <a:spcPct val="150000"/>
              </a:lnSpc>
            </a:pPr>
            <a:r>
              <a:rPr lang="pl-PL" dirty="0" err="1" smtClean="0"/>
              <a:t>woblink.com</a:t>
            </a:r>
            <a:r>
              <a:rPr lang="pl-PL" dirty="0" smtClean="0"/>
              <a:t>/</a:t>
            </a:r>
          </a:p>
          <a:p>
            <a:endParaRPr lang="pl-PL" dirty="0"/>
          </a:p>
        </p:txBody>
      </p:sp>
      <p:pic>
        <p:nvPicPr>
          <p:cNvPr id="7" name="Obraz 6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://pgrzech.eu/wp-content/uploads/2011/09/ebook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2996952"/>
            <a:ext cx="2931840" cy="2873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Dofinansowano ze środków Ministra Kultury i Dziedzictwa Narodowego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611560" y="1124744"/>
            <a:ext cx="7992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Zalety książek w postaci elektronicznej:</a:t>
            </a:r>
          </a:p>
          <a:p>
            <a:endParaRPr lang="pl-PL" b="1" dirty="0" smtClean="0"/>
          </a:p>
          <a:p>
            <a:pPr lvl="0"/>
            <a:r>
              <a:rPr lang="pl-PL" b="1" dirty="0" smtClean="0"/>
              <a:t>Dostępność</a:t>
            </a:r>
            <a:r>
              <a:rPr lang="pl-PL" dirty="0" smtClean="0"/>
              <a:t> – aby zdobyć </a:t>
            </a:r>
            <a:r>
              <a:rPr lang="pl-PL" dirty="0" err="1" smtClean="0"/>
              <a:t>e-booka</a:t>
            </a:r>
            <a:r>
              <a:rPr lang="pl-PL" dirty="0" smtClean="0"/>
              <a:t>, wystarczy że masz dostęp do </a:t>
            </a:r>
            <a:r>
              <a:rPr lang="pl-PL" dirty="0" err="1" smtClean="0"/>
              <a:t>internetu</a:t>
            </a:r>
            <a:r>
              <a:rPr lang="pl-PL" dirty="0" smtClean="0"/>
              <a:t>. Nie ograniczają go nakłady egz., limit umowy z danym wydawnictwem itd. Dzięki temu jest coraz większa oferta dostępnych tytułów.</a:t>
            </a:r>
          </a:p>
          <a:p>
            <a:pPr lvl="0"/>
            <a:r>
              <a:rPr lang="pl-PL" b="1" dirty="0" smtClean="0"/>
              <a:t>Cena</a:t>
            </a:r>
            <a:r>
              <a:rPr lang="pl-PL" dirty="0" smtClean="0"/>
              <a:t> – Niższy koszt pozyskiwania informacji (gazet, książek, podręczników szkolnych, prac naukowych itd.), jeśli nie liczyć, rzecz jasna, jednorazowych kosztów sprzętu</a:t>
            </a:r>
          </a:p>
          <a:p>
            <a:pPr lvl="0"/>
            <a:r>
              <a:rPr lang="pl-PL" b="1" dirty="0" smtClean="0"/>
              <a:t>Dostawa</a:t>
            </a:r>
            <a:r>
              <a:rPr lang="pl-PL" dirty="0" smtClean="0"/>
              <a:t> – Nie ogranicza nas cierpliwość na doczekanie się wysyłki.</a:t>
            </a:r>
          </a:p>
          <a:p>
            <a:pPr lvl="0"/>
            <a:r>
              <a:rPr lang="pl-PL" b="1" dirty="0" smtClean="0"/>
              <a:t>Płatność</a:t>
            </a:r>
            <a:r>
              <a:rPr lang="pl-PL" dirty="0" smtClean="0"/>
              <a:t> – </a:t>
            </a:r>
            <a:r>
              <a:rPr lang="pl-PL" dirty="0" err="1" smtClean="0"/>
              <a:t>E-booki</a:t>
            </a:r>
            <a:r>
              <a:rPr lang="pl-PL" dirty="0" smtClean="0"/>
              <a:t> pozwalają wymienić pieniądze za pośrednictwem internetowej strony banku.</a:t>
            </a:r>
          </a:p>
          <a:p>
            <a:pPr lvl="0"/>
            <a:r>
              <a:rPr lang="pl-PL" b="1" dirty="0" smtClean="0"/>
              <a:t>Kopia</a:t>
            </a:r>
            <a:r>
              <a:rPr lang="pl-PL" dirty="0" smtClean="0"/>
              <a:t> – W razie wydrukowania </a:t>
            </a:r>
            <a:r>
              <a:rPr lang="pl-PL" dirty="0" err="1" smtClean="0"/>
              <a:t>e-booka</a:t>
            </a:r>
            <a:r>
              <a:rPr lang="pl-PL" dirty="0" smtClean="0"/>
              <a:t> do własnych celów, kiedy się on zniszczy zawsze można utworzyć kopię.</a:t>
            </a:r>
          </a:p>
          <a:p>
            <a:pPr lvl="0"/>
            <a:r>
              <a:rPr lang="pl-PL" b="1" dirty="0" smtClean="0"/>
              <a:t>Objętość</a:t>
            </a:r>
            <a:r>
              <a:rPr lang="pl-PL" dirty="0" smtClean="0"/>
              <a:t> – Łatwa archiwizacja i dostęp do dużej ilości książek. Znikają problemy z przechowywaniem i niepotrzebną makulaturą. Nieograniczona praktycznie objętość elektronicznych materiałów.</a:t>
            </a:r>
          </a:p>
        </p:txBody>
      </p:sp>
      <p:pic>
        <p:nvPicPr>
          <p:cNvPr id="4" name="Obraz 3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se środków Ministra Kultury i Dziedzictwa Narodowego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467544" y="1412776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b="1" dirty="0" smtClean="0"/>
              <a:t>Interaktywność</a:t>
            </a:r>
            <a:r>
              <a:rPr lang="pl-PL" dirty="0" smtClean="0"/>
              <a:t> – Łączenie najrozmaitszych typów mediów w jednolitej postaci elektronicznej, niemożliwe do uzyskania w tak szerokim zakresie w książce tradycyjnej. Poza tym, system nawigacyjny i wyszukiwawczy nieporównanie bogatszy i skuteczniejszy niż w książce tradycyjnej.</a:t>
            </a:r>
          </a:p>
          <a:p>
            <a:pPr lvl="0"/>
            <a:r>
              <a:rPr lang="pl-PL" b="1" dirty="0" smtClean="0"/>
              <a:t>Konfiguracja</a:t>
            </a:r>
            <a:r>
              <a:rPr lang="pl-PL" dirty="0" smtClean="0"/>
              <a:t> – </a:t>
            </a:r>
            <a:r>
              <a:rPr lang="pl-PL" dirty="0" err="1" smtClean="0"/>
              <a:t>E-booki</a:t>
            </a:r>
            <a:r>
              <a:rPr lang="pl-PL" dirty="0" smtClean="0"/>
              <a:t> pozwalają na prostą zmianę wielkości, czcionki itp. tekstu.</a:t>
            </a:r>
          </a:p>
          <a:p>
            <a:pPr lvl="0"/>
            <a:r>
              <a:rPr lang="pl-PL" b="1" dirty="0" smtClean="0"/>
              <a:t>Ekologia</a:t>
            </a:r>
            <a:r>
              <a:rPr lang="pl-PL" dirty="0" smtClean="0"/>
              <a:t> – brak ściętych drzew, potrzebnych do przerobienia na papier.</a:t>
            </a:r>
          </a:p>
          <a:p>
            <a:pPr lvl="0"/>
            <a:r>
              <a:rPr lang="pl-PL" b="1" dirty="0" smtClean="0"/>
              <a:t>Forma</a:t>
            </a:r>
            <a:r>
              <a:rPr lang="pl-PL" dirty="0" smtClean="0"/>
              <a:t> – </a:t>
            </a:r>
            <a:r>
              <a:rPr lang="pl-PL" dirty="0" err="1" smtClean="0"/>
              <a:t>E-booka</a:t>
            </a:r>
            <a:r>
              <a:rPr lang="pl-PL" dirty="0" smtClean="0"/>
              <a:t> można własnoręcznie wydrukować</a:t>
            </a:r>
          </a:p>
          <a:p>
            <a:pPr lvl="0"/>
            <a:r>
              <a:rPr lang="pl-PL" b="1" dirty="0" smtClean="0"/>
              <a:t>Do wielorakiego użytku</a:t>
            </a:r>
            <a:r>
              <a:rPr lang="pl-PL" dirty="0" smtClean="0"/>
              <a:t> – np. Ułatwienie dostępu do informacji dla milionów osób</a:t>
            </a:r>
            <a:br>
              <a:rPr lang="pl-PL" dirty="0" smtClean="0"/>
            </a:br>
            <a:r>
              <a:rPr lang="pl-PL" dirty="0" smtClean="0"/>
              <a:t>o fizycznych upośledzeniach.</a:t>
            </a:r>
            <a:endParaRPr lang="pl-PL" dirty="0"/>
          </a:p>
        </p:txBody>
      </p:sp>
      <p:pic>
        <p:nvPicPr>
          <p:cNvPr id="1026" name="Picture 2" descr="http://2.static.s-trojmiasto.pl/zdj/c/9/94/550x400/949213__c_0_466_3412_2599__f_0,5_0,49903809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4149080"/>
            <a:ext cx="2597358" cy="19789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se środków Ministra Kultury i Dziedzictwa Narodowego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e tekstowe 3"/>
          <p:cNvSpPr txBox="1"/>
          <p:nvPr/>
        </p:nvSpPr>
        <p:spPr>
          <a:xfrm>
            <a:off x="2051720" y="2852936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Do zobaczenia za tydzień</a:t>
            </a:r>
            <a:endParaRPr lang="pl-PL" sz="2800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66528" cy="365125"/>
          </a:xfrm>
        </p:spPr>
        <p:txBody>
          <a:bodyPr/>
          <a:lstStyle/>
          <a:p>
            <a:r>
              <a:rPr lang="pl-PL" smtClean="0"/>
              <a:t>opr: Konrad Prośniak    zdj: Internet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4899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Dofinansowano ze środków Ministra Kultury i Dziedzictwa Narodowego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40" y="1628800"/>
            <a:ext cx="5760720" cy="3240405"/>
          </a:xfrm>
          <a:prstGeom prst="rect">
            <a:avLst/>
          </a:prstGeom>
        </p:spPr>
      </p:pic>
      <p:pic>
        <p:nvPicPr>
          <p:cNvPr id="4" name="Obraz 3" descr="NASK+MKiD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634212" y="5229200"/>
            <a:ext cx="1915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www.mkidn.gov.pl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526226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Dofinansowano ze środków Ministra Kultury i Dziedzictwa Narodowego</a:t>
            </a:r>
            <a:endParaRPr lang="pl-PL" dirty="0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://miejsca.net/place/image2/123/PL000000000001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44824"/>
            <a:ext cx="3322126" cy="2191520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1619671" y="4437112"/>
            <a:ext cx="1952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www.teatrwielki.pl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Dofinansowano ze środków Ministra Kultury i Dziedzictwa Narodowego</a:t>
            </a:r>
            <a:endParaRPr lang="pl-PL" dirty="0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Orkiestra i Chór FN wraz z Dyrektorem Artystycznym Jackiem Kaspszykiem (fot. Dominik Skurzak)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1700808"/>
            <a:ext cx="4392488" cy="2693760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1331640" y="4293096"/>
            <a:ext cx="2033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www.filharmonia.pl</a:t>
            </a: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Dofinansowano ze środków Ministra Kultury i Dziedzictwa Narodowego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899592" y="2204864"/>
            <a:ext cx="7344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dirty="0" err="1" smtClean="0"/>
              <a:t>Wortal</a:t>
            </a:r>
            <a:r>
              <a:rPr lang="pl-PL" dirty="0" smtClean="0"/>
              <a:t>, </a:t>
            </a:r>
            <a:r>
              <a:rPr lang="pl-PL" b="1" dirty="0" smtClean="0"/>
              <a:t>portal wertykalny</a:t>
            </a:r>
            <a:r>
              <a:rPr lang="pl-PL" dirty="0" smtClean="0"/>
              <a:t> (ang. </a:t>
            </a:r>
            <a:r>
              <a:rPr lang="pl-PL" i="1" dirty="0" err="1" smtClean="0"/>
              <a:t>vertical</a:t>
            </a:r>
            <a:r>
              <a:rPr lang="pl-PL" i="1" dirty="0" smtClean="0"/>
              <a:t> portal</a:t>
            </a:r>
            <a:r>
              <a:rPr lang="pl-PL" dirty="0" smtClean="0"/>
              <a:t>) – </a:t>
            </a:r>
            <a:r>
              <a:rPr lang="pl-PL" dirty="0" err="1" smtClean="0"/>
              <a:t>portal</a:t>
            </a:r>
            <a:r>
              <a:rPr lang="pl-PL" dirty="0" smtClean="0"/>
              <a:t> wyspecjalizowany, publikujący informacje z jednej dziedziny, tematycznie do siebie zbliżone, </a:t>
            </a:r>
            <a:br>
              <a:rPr lang="pl-PL" dirty="0" smtClean="0"/>
            </a:br>
            <a:r>
              <a:rPr lang="pl-PL" dirty="0" smtClean="0"/>
              <a:t>np. dotyczące muzyki, filmu, programów komputerowych, motoryzacji.</a:t>
            </a:r>
          </a:p>
          <a:p>
            <a:pPr algn="just">
              <a:lnSpc>
                <a:spcPct val="150000"/>
              </a:lnSpc>
            </a:pPr>
            <a:r>
              <a:rPr lang="pl-PL" dirty="0" smtClean="0"/>
              <a:t>Nazwa stanowi przeciwstawienie do zwykłego portalu, obejmującego szeroki zakres tematyczny (</a:t>
            </a:r>
            <a:r>
              <a:rPr lang="pl-PL" i="1" dirty="0" smtClean="0"/>
              <a:t>horyzontalnego</a:t>
            </a:r>
            <a:r>
              <a:rPr lang="pl-PL" dirty="0" smtClean="0"/>
              <a:t>), a przy okazji podkreślać wyższą jakość udostępnianych zasobów.</a:t>
            </a:r>
            <a:endParaRPr lang="pl-PL" dirty="0"/>
          </a:p>
        </p:txBody>
      </p:sp>
      <p:pic>
        <p:nvPicPr>
          <p:cNvPr id="4" name="Obraz 3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Dofinansowano ze środków Ministra Kultury i Dziedzictwa Narodowego</a:t>
            </a:r>
            <a:endParaRPr lang="pl-PL" dirty="0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www.e-teatr.pl/pl/img/color6/e-teatr.pl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2780928"/>
            <a:ext cx="3874499" cy="780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Dofinansowano ze środków Ministra Kultury i Dziedzictwa Narodowego</a:t>
            </a:r>
            <a:endParaRPr lang="pl-PL" dirty="0"/>
          </a:p>
        </p:txBody>
      </p:sp>
      <p:pic>
        <p:nvPicPr>
          <p:cNvPr id="18434" name="Picture 2" descr="http://static.goldenline.pl/firm_photo/134/firm_224390_41b0ab_bi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1124744"/>
            <a:ext cx="5112568" cy="5112568"/>
          </a:xfrm>
          <a:prstGeom prst="rect">
            <a:avLst/>
          </a:prstGeom>
          <a:noFill/>
        </p:spPr>
      </p:pic>
      <p:pic>
        <p:nvPicPr>
          <p:cNvPr id="4" name="Obraz 3" descr="NASK+MKiD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Dofinansowano </a:t>
            </a:r>
            <a:r>
              <a:rPr lang="pl-PL" dirty="0"/>
              <a:t>z</a:t>
            </a:r>
            <a:r>
              <a:rPr lang="pl-PL" dirty="0" smtClean="0"/>
              <a:t>e środków Ministra Kultury i Dziedzictwa Narodowego</a:t>
            </a:r>
            <a:endParaRPr lang="pl-PL" dirty="0"/>
          </a:p>
        </p:txBody>
      </p:sp>
      <p:pic>
        <p:nvPicPr>
          <p:cNvPr id="19458" name="Picture 2" descr="TICKETPORTAL bilety na koncert, do teatru, na festival, na kabare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2996952"/>
            <a:ext cx="4672403" cy="927349"/>
          </a:xfrm>
          <a:prstGeom prst="rect">
            <a:avLst/>
          </a:prstGeom>
          <a:noFill/>
        </p:spPr>
      </p:pic>
      <p:pic>
        <p:nvPicPr>
          <p:cNvPr id="4" name="Obraz 3" descr="NASK+MKiD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Dofinansowano ze środków Ministra Kultury i Dziedzictwa Narodowego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6840760" cy="384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 descr="NASK+MKiD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899592" y="148478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Koncerty </a:t>
            </a:r>
            <a:r>
              <a:rPr lang="pl-PL" dirty="0" err="1" smtClean="0"/>
              <a:t>on-line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79134912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464</Words>
  <Application>Microsoft Office PowerPoint</Application>
  <PresentationFormat>Pokaz na ekranie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Kultura przez Internet ?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Konrad</dc:creator>
  <cp:lastModifiedBy>Konrad</cp:lastModifiedBy>
  <cp:revision>18</cp:revision>
  <dcterms:created xsi:type="dcterms:W3CDTF">2014-05-25T16:50:32Z</dcterms:created>
  <dcterms:modified xsi:type="dcterms:W3CDTF">2014-09-24T16:21:27Z</dcterms:modified>
</cp:coreProperties>
</file>