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63" r:id="rId3"/>
    <p:sldId id="264" r:id="rId4"/>
    <p:sldId id="257" r:id="rId5"/>
    <p:sldId id="265" r:id="rId6"/>
    <p:sldId id="272" r:id="rId7"/>
    <p:sldId id="266" r:id="rId8"/>
    <p:sldId id="267" r:id="rId9"/>
    <p:sldId id="258" r:id="rId10"/>
    <p:sldId id="268" r:id="rId11"/>
    <p:sldId id="269" r:id="rId12"/>
    <p:sldId id="270" r:id="rId13"/>
    <p:sldId id="271" r:id="rId14"/>
    <p:sldId id="262" r:id="rId15"/>
    <p:sldId id="259" r:id="rId16"/>
    <p:sldId id="261" r:id="rId17"/>
    <p:sldId id="260" r:id="rId18"/>
    <p:sldId id="273" r:id="rId19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D7260C-9BE7-4C4A-B9E5-464A6FE9FFF7}" type="datetimeFigureOut">
              <a:rPr lang="pl-PL" smtClean="0"/>
              <a:pPr/>
              <a:t>2014-07-17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719EB2-76D3-442D-9FB0-793466480878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749741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D651C-273E-43C8-BF86-D8D937110F0B}" type="datetime1">
              <a:rPr lang="pl-PL" smtClean="0"/>
              <a:pPr/>
              <a:t>2014-07-17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Dofinansowano ze środków Ministra Kultury i Dziedzictwa Narodowego</a:t>
            </a: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B056F-8E4D-425C-83D3-93C8AC211A7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A74F6-64FD-4A92-AE8F-FA03A6869105}" type="datetime1">
              <a:rPr lang="pl-PL" smtClean="0"/>
              <a:pPr/>
              <a:t>2014-07-17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Dofinansowano ze środków Ministra Kultury i Dziedzictwa Narodowego</a:t>
            </a: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B056F-8E4D-425C-83D3-93C8AC211A7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9E77D-A7B4-41CE-BE57-98730071A11A}" type="datetime1">
              <a:rPr lang="pl-PL" smtClean="0"/>
              <a:pPr/>
              <a:t>2014-07-17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Dofinansowano ze środków Ministra Kultury i Dziedzictwa Narodowego</a:t>
            </a: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B056F-8E4D-425C-83D3-93C8AC211A7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B7119-FE30-44B3-BC5B-C7A97D542EDA}" type="datetime1">
              <a:rPr lang="pl-PL" smtClean="0"/>
              <a:pPr/>
              <a:t>2014-07-17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Dofinansowano ze środków Ministra Kultury i Dziedzictwa Narodowego</a:t>
            </a: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B056F-8E4D-425C-83D3-93C8AC211A7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FD518-7B1E-4AF1-B757-0D333ED5EE0E}" type="datetime1">
              <a:rPr lang="pl-PL" smtClean="0"/>
              <a:pPr/>
              <a:t>2014-07-17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Dofinansowano ze środków Ministra Kultury i Dziedzictwa Narodowego</a:t>
            </a: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B056F-8E4D-425C-83D3-93C8AC211A7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822CD-5D76-4678-BB27-3D7DC30D58A2}" type="datetime1">
              <a:rPr lang="pl-PL" smtClean="0"/>
              <a:pPr/>
              <a:t>2014-07-17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Dofinansowano ze środków Ministra Kultury i Dziedzictwa Narodowego</a:t>
            </a: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B056F-8E4D-425C-83D3-93C8AC211A7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5BB47-3FC5-4FC0-BB4E-89D35E28073F}" type="datetime1">
              <a:rPr lang="pl-PL" smtClean="0"/>
              <a:pPr/>
              <a:t>2014-07-17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Dofinansowano ze środków Ministra Kultury i Dziedzictwa Narodowego</a:t>
            </a:r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B056F-8E4D-425C-83D3-93C8AC211A7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2BED8-55EB-4B39-A094-64C7CAEBD8CF}" type="datetime1">
              <a:rPr lang="pl-PL" smtClean="0"/>
              <a:pPr/>
              <a:t>2014-07-17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Dofinansowano ze środków Ministra Kultury i Dziedzictwa Narodowego</a:t>
            </a:r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B056F-8E4D-425C-83D3-93C8AC211A7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8B66E-2C2F-4D7E-A7F9-682EB523C2E1}" type="datetime1">
              <a:rPr lang="pl-PL" smtClean="0"/>
              <a:pPr/>
              <a:t>2014-07-17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Dofinansowano ze środków Ministra Kultury i Dziedzictwa Narodowego</a:t>
            </a:r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B056F-8E4D-425C-83D3-93C8AC211A7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13990-D77B-4C3C-96EB-2D557586D81E}" type="datetime1">
              <a:rPr lang="pl-PL" smtClean="0"/>
              <a:pPr/>
              <a:t>2014-07-17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Dofinansowano ze środków Ministra Kultury i Dziedzictwa Narodowego</a:t>
            </a: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B056F-8E4D-425C-83D3-93C8AC211A7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B1511-D82F-46B4-B642-2C0CACCC8D24}" type="datetime1">
              <a:rPr lang="pl-PL" smtClean="0"/>
              <a:pPr/>
              <a:t>2014-07-17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Dofinansowano ze środków Ministra Kultury i Dziedzictwa Narodowego</a:t>
            </a: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B056F-8E4D-425C-83D3-93C8AC211A7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711E60-0C52-4E06-A1B7-E61D33951D19}" type="datetime1">
              <a:rPr lang="pl-PL" smtClean="0"/>
              <a:pPr/>
              <a:t>2014-07-17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pl-PL" smtClean="0"/>
              <a:t>Dofinansowano ze środków Ministra Kultury i Dziedzictwa Narodowego</a:t>
            </a: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FB056F-8E4D-425C-83D3-93C8AC211A72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jpeg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jpeg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jpeg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 smtClean="0"/>
              <a:t>INTERNET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 smtClean="0"/>
              <a:t>Nieograniczone źródło informacji</a:t>
            </a:r>
            <a:endParaRPr lang="pl-PL" dirty="0"/>
          </a:p>
        </p:txBody>
      </p:sp>
      <p:pic>
        <p:nvPicPr>
          <p:cNvPr id="4" name="Obraz 3" descr="NASK+MKiDN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0"/>
            <a:ext cx="4612005" cy="62801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Dofinansowano ze środków Ministra Kultury i Dziedzictwa Narodowego</a:t>
            </a:r>
            <a:endParaRPr lang="pl-PL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stopki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Dofinansowano ze środków Ministra Kultury i Dziedzictwa Narodowego</a:t>
            </a:r>
            <a:endParaRPr lang="pl-PL"/>
          </a:p>
        </p:txBody>
      </p:sp>
      <p:pic>
        <p:nvPicPr>
          <p:cNvPr id="3" name="Obraz 2" descr="NASK+MKiDN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0"/>
            <a:ext cx="4612005" cy="628015"/>
          </a:xfrm>
          <a:prstGeom prst="rect">
            <a:avLst/>
          </a:prstGeom>
          <a:noFill/>
          <a:ln>
            <a:noFill/>
          </a:ln>
        </p:spPr>
      </p:pic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251520" y="836712"/>
            <a:ext cx="828092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54013" algn="l"/>
              </a:tabLst>
            </a:pPr>
            <a:r>
              <a:rPr kumimoji="0" lang="pl-PL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Wyszukiwanie informacji za pomocą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wyszukiwarki</a:t>
            </a:r>
            <a:r>
              <a:rPr kumimoji="0" lang="pl-PL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54013" algn="l"/>
              </a:tabLst>
            </a:pPr>
            <a:endParaRPr kumimoji="0" lang="pl-PL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54013" algn="l"/>
              </a:tabLst>
            </a:pPr>
            <a:r>
              <a:rPr kumimoji="0" lang="pl-PL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Kiedy </a:t>
            </a:r>
            <a:r>
              <a:rPr kumimoji="0" lang="pl-PL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uż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ywamy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wyszukiwarki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 mo</a:t>
            </a:r>
            <a:r>
              <a:rPr kumimoji="0" lang="pl-PL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ż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emy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szuka</a:t>
            </a:r>
            <a:r>
              <a:rPr kumimoji="0" lang="pl-PL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ć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jednego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 s</a:t>
            </a:r>
            <a:r>
              <a:rPr kumimoji="0" lang="pl-PL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ł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owa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lub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wyra</a:t>
            </a:r>
            <a:r>
              <a:rPr kumimoji="0" lang="pl-PL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ż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enia</a:t>
            </a:r>
            <a:r>
              <a:rPr lang="pl-PL" dirty="0" smtClean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.</a:t>
            </a:r>
            <a:br>
              <a:rPr lang="pl-PL" dirty="0" smtClean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</a:b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Warto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 u</a:t>
            </a:r>
            <a:r>
              <a:rPr kumimoji="0" lang="pl-PL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ż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y</a:t>
            </a:r>
            <a:r>
              <a:rPr kumimoji="0" lang="pl-PL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ć kombinacji </a:t>
            </a:r>
            <a:r>
              <a:rPr kumimoji="0" lang="pl-PL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słó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w.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np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., je</a:t>
            </a:r>
            <a:r>
              <a:rPr kumimoji="0" lang="pl-PL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ż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eli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szukamy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pl-PL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kawiarni w Warszawie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warto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wpisa</a:t>
            </a:r>
            <a:r>
              <a:rPr kumimoji="0" lang="pl-PL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ć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pl-PL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„kawiarnie Warszawa</a:t>
            </a:r>
            <a:r>
              <a:rPr kumimoji="0" lang="pl-PL" b="1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 Praga Północ</a:t>
            </a:r>
            <a:r>
              <a:rPr kumimoji="0" lang="pl-PL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".</a:t>
            </a:r>
            <a:endParaRPr kumimoji="0" lang="pl-PL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54013" algn="l"/>
              </a:tabLst>
            </a:pPr>
            <a:r>
              <a:rPr kumimoji="0" lang="pl-PL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W tym celu należ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y:</a:t>
            </a:r>
            <a:endParaRPr kumimoji="0" lang="pl-PL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354013" algn="l"/>
              </a:tabLst>
            </a:pPr>
            <a:r>
              <a:rPr kumimoji="0" lang="pl-PL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Uruchomić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przegl</a:t>
            </a:r>
            <a:r>
              <a:rPr kumimoji="0" lang="pl-PL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ą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dark</a:t>
            </a:r>
            <a:r>
              <a:rPr kumimoji="0" lang="pl-PL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ę</a:t>
            </a:r>
            <a:endParaRPr kumimoji="0" lang="pl-PL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354013" algn="l"/>
              </a:tabLst>
            </a:pPr>
            <a:r>
              <a:rPr kumimoji="0" lang="pl-PL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Przejść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 do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strony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jednej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 z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przegl</a:t>
            </a:r>
            <a:r>
              <a:rPr kumimoji="0" lang="pl-PL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ą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darek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np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. </a:t>
            </a:r>
            <a:r>
              <a:rPr kumimoji="0" lang="en-US" b="0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www.google.pl</a:t>
            </a:r>
            <a:endParaRPr kumimoji="0" lang="pl-PL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354013" algn="l"/>
              </a:tabLst>
            </a:pPr>
            <a:r>
              <a:rPr kumimoji="0" lang="pl-PL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W polu wyszukaj wpisać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lang="pl-PL" b="1" dirty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kawiarnie Warszawa Praga Północ</a:t>
            </a:r>
            <a:endParaRPr kumimoji="0" lang="pl-PL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354013" algn="l"/>
              </a:tabLst>
            </a:pPr>
            <a:r>
              <a:rPr kumimoji="0" lang="pl-PL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Kliknąć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przycisk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Szukaj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lub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wcisn</a:t>
            </a:r>
            <a:r>
              <a:rPr kumimoji="0" lang="pl-PL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ąć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klawisz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Enter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pic>
        <p:nvPicPr>
          <p:cNvPr id="7" name="Obraz 6"/>
          <p:cNvPicPr/>
          <p:nvPr/>
        </p:nvPicPr>
        <p:blipFill>
          <a:blip r:embed="rId3"/>
          <a:stretch>
            <a:fillRect/>
          </a:stretch>
        </p:blipFill>
        <p:spPr>
          <a:xfrm>
            <a:off x="3779872" y="3748398"/>
            <a:ext cx="4752568" cy="2484298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stopki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Dofinansowano ze środków Ministra Kultury i Dziedzictwa Narodowego</a:t>
            </a:r>
            <a:endParaRPr lang="pl-PL"/>
          </a:p>
        </p:txBody>
      </p:sp>
      <p:pic>
        <p:nvPicPr>
          <p:cNvPr id="3" name="Obraz 2" descr="NASK+MKiDN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0"/>
            <a:ext cx="4612005" cy="628015"/>
          </a:xfrm>
          <a:prstGeom prst="rect">
            <a:avLst/>
          </a:prstGeom>
          <a:noFill/>
          <a:ln>
            <a:noFill/>
          </a:ln>
        </p:spPr>
      </p:pic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539552" y="1412776"/>
            <a:ext cx="8136904" cy="3693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714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58775" algn="l"/>
              </a:tabLst>
            </a:pPr>
            <a:r>
              <a:rPr kumimoji="0" lang="pl-PL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Zakł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adki</a:t>
            </a:r>
            <a:endParaRPr lang="pl-PL" b="1" dirty="0" smtClean="0">
              <a:cs typeface="Arial" pitchFamily="34" charset="0"/>
            </a:endParaRPr>
          </a:p>
          <a:p>
            <a:pPr marL="0" marR="0" lvl="0" indent="1714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58775" algn="l"/>
              </a:tabLst>
            </a:pPr>
            <a:r>
              <a:rPr kumimoji="0" lang="pl-PL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	</a:t>
            </a:r>
            <a:r>
              <a:rPr kumimoji="0" lang="pl-PL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Zakł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adki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 do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strony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internetowej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dzia</a:t>
            </a:r>
            <a:r>
              <a:rPr kumimoji="0" lang="pl-PL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ł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a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jak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zak</a:t>
            </a:r>
            <a:r>
              <a:rPr kumimoji="0" lang="pl-PL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ł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adka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 w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ksi</a:t>
            </a:r>
            <a:r>
              <a:rPr kumimoji="0" lang="pl-PL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ąż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ce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,</a:t>
            </a:r>
            <a:r>
              <a:rPr kumimoji="0" lang="pl-PL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/>
            </a:r>
            <a:br>
              <a:rPr kumimoji="0" lang="pl-PL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</a:br>
            <a:r>
              <a:rPr kumimoji="0" lang="pl-PL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   	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pozwala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na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pl-PL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oznaczenie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wa</a:t>
            </a:r>
            <a:r>
              <a:rPr kumimoji="0" lang="pl-PL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ż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nej</a:t>
            </a:r>
            <a:r>
              <a:rPr kumimoji="0" lang="pl-PL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 strony i szybki </a:t>
            </a:r>
            <a:r>
              <a:rPr kumimoji="0" lang="pl-PL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powró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t do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niej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.</a:t>
            </a:r>
            <a:endParaRPr kumimoji="0" lang="pl-PL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L="0" marR="0" lvl="0" indent="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58775" algn="l"/>
              </a:tabLst>
            </a:pPr>
            <a:endParaRPr kumimoji="0" lang="pl-PL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58775" algn="l"/>
              </a:tabLst>
            </a:pPr>
            <a:endParaRPr kumimoji="0" lang="pl-PL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58775" algn="l"/>
              </a:tabLst>
            </a:pPr>
            <a:r>
              <a:rPr kumimoji="0" lang="pl-PL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Tworzenie </a:t>
            </a:r>
            <a:r>
              <a:rPr kumimoji="0" lang="pl-PL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zakł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adek</a:t>
            </a:r>
            <a:endParaRPr kumimoji="0" lang="pl-PL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58775" algn="l"/>
              </a:tabLst>
            </a:pPr>
            <a:r>
              <a:rPr kumimoji="0" lang="pl-PL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W celu utworzenia </a:t>
            </a:r>
            <a:r>
              <a:rPr kumimoji="0" lang="pl-PL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zakł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adki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nale</a:t>
            </a:r>
            <a:r>
              <a:rPr kumimoji="0" lang="pl-PL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ż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y:</a:t>
            </a:r>
            <a:endParaRPr kumimoji="0" lang="pl-PL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358775" algn="l"/>
              </a:tabLst>
            </a:pPr>
            <a:r>
              <a:rPr kumimoji="0" lang="pl-PL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Przejść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 do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strony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, do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kt</a:t>
            </a:r>
            <a:r>
              <a:rPr kumimoji="0" lang="pl-PL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ó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rej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 ma by</a:t>
            </a:r>
            <a:r>
              <a:rPr kumimoji="0" lang="pl-PL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ć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utworzona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zak</a:t>
            </a:r>
            <a:r>
              <a:rPr kumimoji="0" lang="pl-PL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ł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adka</a:t>
            </a:r>
            <a:endParaRPr kumimoji="0" lang="pl-PL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358775" algn="l"/>
              </a:tabLst>
            </a:pPr>
            <a:r>
              <a:rPr kumimoji="0" lang="pl-PL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Na pasku kliknąć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przycisk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Ulubione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co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spowoduje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otwarcie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 menu</a:t>
            </a:r>
            <a:endParaRPr kumimoji="0" lang="pl-PL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358775" algn="l"/>
              </a:tabLst>
            </a:pPr>
            <a:r>
              <a:rPr kumimoji="0" lang="pl-PL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Wybrać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opcj</a:t>
            </a:r>
            <a:r>
              <a:rPr kumimoji="0" lang="pl-PL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ę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Dodaj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 do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ulubionych</a:t>
            </a:r>
            <a:endParaRPr lang="pl-PL" dirty="0" smtClean="0">
              <a:cs typeface="Arial" pitchFamily="34" charset="0"/>
            </a:endParaRPr>
          </a:p>
          <a:p>
            <a:pPr marL="0" marR="0" lvl="0" indent="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358775" algn="l"/>
              </a:tabLst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Spowoduje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 to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otwarcie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okna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dialogowego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Dodawanie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ulubionych</a:t>
            </a:r>
            <a:endParaRPr kumimoji="0" lang="pl-PL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358775" algn="l"/>
              </a:tabLst>
            </a:pPr>
            <a:r>
              <a:rPr kumimoji="0" lang="pl-PL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W polu </a:t>
            </a:r>
            <a:r>
              <a:rPr kumimoji="0" lang="pl-PL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Nazwa </a:t>
            </a:r>
            <a:r>
              <a:rPr kumimoji="0" lang="pl-PL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wprowadzić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nazw</a:t>
            </a:r>
            <a:r>
              <a:rPr kumimoji="0" lang="pl-PL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ę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zak</a:t>
            </a:r>
            <a:r>
              <a:rPr kumimoji="0" lang="pl-PL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ł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adki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lub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zostawi</a:t>
            </a:r>
            <a:r>
              <a:rPr kumimoji="0" lang="pl-PL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ć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domy</a:t>
            </a:r>
            <a:r>
              <a:rPr kumimoji="0" lang="pl-PL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ś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ln</a:t>
            </a:r>
            <a:r>
              <a:rPr kumimoji="0" lang="pl-PL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ą</a:t>
            </a:r>
            <a:endParaRPr kumimoji="0" lang="pl-PL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358775" algn="l"/>
              </a:tabLst>
            </a:pPr>
            <a:r>
              <a:rPr kumimoji="0" lang="pl-PL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Kliknąć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przycisk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dalej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stopki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Dofinansowano ze środków Ministra Kultury i Dziedzictwa Narodowego</a:t>
            </a:r>
            <a:endParaRPr lang="pl-PL"/>
          </a:p>
        </p:txBody>
      </p:sp>
      <p:pic>
        <p:nvPicPr>
          <p:cNvPr id="3" name="Obraz 2" descr="NASK+MKiDN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0"/>
            <a:ext cx="4612005" cy="628015"/>
          </a:xfrm>
          <a:prstGeom prst="rect">
            <a:avLst/>
          </a:prstGeom>
          <a:noFill/>
          <a:ln>
            <a:noFill/>
          </a:ln>
        </p:spPr>
      </p:pic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395536" y="1628800"/>
            <a:ext cx="853244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77825" algn="l"/>
              </a:tabLst>
            </a:pPr>
            <a:r>
              <a:rPr kumimoji="0" lang="pl-PL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Zakł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adki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 mo</a:t>
            </a:r>
            <a:r>
              <a:rPr kumimoji="0" lang="pl-PL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ż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emy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 r</a:t>
            </a:r>
            <a:r>
              <a:rPr kumimoji="0" lang="pl-PL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ó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wnie</a:t>
            </a:r>
            <a:r>
              <a:rPr kumimoji="0" lang="pl-PL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ż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 w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dowolny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spos</a:t>
            </a:r>
            <a:r>
              <a:rPr kumimoji="0" lang="pl-PL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ó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b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organizowa</a:t>
            </a:r>
            <a:r>
              <a:rPr kumimoji="0" lang="pl-PL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ć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. </a:t>
            </a:r>
            <a:endParaRPr kumimoji="0" lang="pl-PL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77825" algn="l"/>
              </a:tabLst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Mo</a:t>
            </a:r>
            <a:r>
              <a:rPr kumimoji="0" lang="pl-PL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ż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emy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stworzy</a:t>
            </a:r>
            <a:r>
              <a:rPr kumimoji="0" lang="pl-PL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ć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nowy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 folder</a:t>
            </a:r>
            <a:endParaRPr kumimoji="0" lang="pl-PL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77825" algn="l"/>
              </a:tabLst>
            </a:pPr>
            <a:r>
              <a:rPr kumimoji="0" lang="pl-PL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np. „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Gazety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internetowe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"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i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 w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tym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folderze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zapisywa</a:t>
            </a:r>
            <a:r>
              <a:rPr kumimoji="0" lang="pl-PL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ć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strony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kt</a:t>
            </a:r>
            <a:r>
              <a:rPr kumimoji="0" lang="pl-PL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ó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re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zawieraj</a:t>
            </a:r>
            <a:r>
              <a:rPr kumimoji="0" lang="pl-PL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ą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tego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rodzaju</a:t>
            </a:r>
            <a:endParaRPr kumimoji="0" lang="pl-PL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77825" algn="l"/>
              </a:tabLst>
            </a:pPr>
            <a:r>
              <a:rPr kumimoji="0" lang="pl-PL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informację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.</a:t>
            </a:r>
            <a:endParaRPr kumimoji="0" lang="pl-PL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77825" algn="l"/>
              </a:tabLst>
            </a:pPr>
            <a:endParaRPr kumimoji="0" lang="pl-PL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77825" algn="l"/>
              </a:tabLst>
            </a:pPr>
            <a:endParaRPr lang="pl-PL" b="1" dirty="0" smtClean="0">
              <a:solidFill>
                <a:srgbClr val="000000"/>
              </a:solidFill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77825" algn="l"/>
              </a:tabLst>
            </a:pPr>
            <a:r>
              <a:rPr kumimoji="0" lang="pl-PL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Korzystanie z </a:t>
            </a:r>
            <a:r>
              <a:rPr kumimoji="0" lang="pl-PL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zakł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adek</a:t>
            </a:r>
            <a:endParaRPr kumimoji="0" lang="pl-PL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77825" algn="l"/>
              </a:tabLst>
            </a:pPr>
            <a:r>
              <a:rPr kumimoji="0" lang="pl-PL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W celu skorzystania z </a:t>
            </a:r>
            <a:r>
              <a:rPr kumimoji="0" lang="pl-PL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zakł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adki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nale</a:t>
            </a:r>
            <a:r>
              <a:rPr kumimoji="0" lang="pl-PL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ż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y:</a:t>
            </a:r>
            <a:endParaRPr kumimoji="0" lang="pl-PL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377825" algn="l"/>
              </a:tabLst>
            </a:pPr>
            <a:r>
              <a:rPr kumimoji="0" lang="pl-PL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Na pasku kliknąć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przycisk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Ulubione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co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spowoduje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otwarcie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 menu</a:t>
            </a:r>
            <a:endParaRPr kumimoji="0" lang="pl-PL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377825" algn="l"/>
              </a:tabLst>
            </a:pPr>
            <a:r>
              <a:rPr kumimoji="0" lang="pl-PL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Kliknąć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jedn</a:t>
            </a:r>
            <a:r>
              <a:rPr kumimoji="0" lang="pl-PL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ą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 z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zak</a:t>
            </a:r>
            <a:r>
              <a:rPr kumimoji="0" lang="pl-PL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ł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adek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znajduj</a:t>
            </a:r>
            <a:r>
              <a:rPr kumimoji="0" lang="pl-PL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ą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cych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si</a:t>
            </a:r>
            <a:r>
              <a:rPr kumimoji="0" lang="pl-PL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ę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na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li</a:t>
            </a:r>
            <a:r>
              <a:rPr kumimoji="0" lang="pl-PL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ś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cie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stopki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Dofinansowano ze środków Ministra Kultury i Dziedzictwa Narodowego</a:t>
            </a:r>
            <a:endParaRPr lang="pl-PL"/>
          </a:p>
        </p:txBody>
      </p:sp>
      <p:pic>
        <p:nvPicPr>
          <p:cNvPr id="3" name="Obraz 2" descr="NASK+MKiDN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0"/>
            <a:ext cx="4612005" cy="628015"/>
          </a:xfrm>
          <a:prstGeom prst="rect">
            <a:avLst/>
          </a:prstGeom>
          <a:noFill/>
          <a:ln>
            <a:noFill/>
          </a:ln>
        </p:spPr>
      </p:pic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539552" y="2138373"/>
            <a:ext cx="8172400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35088" algn="l"/>
                <a:tab pos="3862388" algn="l"/>
              </a:tabLst>
            </a:pPr>
            <a:r>
              <a:rPr kumimoji="0" lang="pl-PL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HTML </a:t>
            </a:r>
            <a:r>
              <a:rPr kumimoji="0" lang="pl-PL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(ang. </a:t>
            </a:r>
            <a:r>
              <a:rPr kumimoji="0" lang="pl-PL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HyperText</a:t>
            </a:r>
            <a:r>
              <a:rPr kumimoji="0" lang="pl-PL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pl-PL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Markup</a:t>
            </a:r>
            <a:r>
              <a:rPr kumimoji="0" lang="pl-PL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pl-PL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Language</a:t>
            </a:r>
            <a:r>
              <a:rPr kumimoji="0" lang="pl-PL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) - </a:t>
            </a:r>
            <a:r>
              <a:rPr kumimoji="0" lang="pl-PL" b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hipertekstowy </a:t>
            </a:r>
            <a:r>
              <a:rPr kumimoji="0" lang="pl-PL" b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ję</a:t>
            </a:r>
            <a:r>
              <a:rPr kumimoji="0" lang="en-US" b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zyk</a:t>
            </a:r>
            <a:r>
              <a:rPr kumimoji="0" lang="en-US" b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znacznik</a:t>
            </a:r>
            <a:r>
              <a:rPr kumimoji="0" lang="pl-PL" b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ó</a:t>
            </a:r>
            <a:r>
              <a:rPr kumimoji="0" lang="en-US" b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w, </a:t>
            </a:r>
            <a:r>
              <a:rPr kumimoji="0" lang="en-US" b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obecnie</a:t>
            </a:r>
            <a:r>
              <a:rPr kumimoji="0" lang="en-US" b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szeroko</a:t>
            </a:r>
            <a:r>
              <a:rPr kumimoji="0" lang="pl-PL" b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wykorzystywany</a:t>
            </a:r>
            <a:r>
              <a:rPr kumimoji="0" lang="en-US" b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 do </a:t>
            </a:r>
            <a:r>
              <a:rPr kumimoji="0" lang="en-US" b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tworzenia</a:t>
            </a:r>
            <a:r>
              <a:rPr kumimoji="0" lang="en-US" b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stron</a:t>
            </a:r>
            <a:r>
              <a:rPr kumimoji="0" lang="en-US" b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internetowych</a:t>
            </a:r>
            <a:r>
              <a:rPr kumimoji="0" lang="en-US" b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. </a:t>
            </a:r>
            <a:endParaRPr kumimoji="0" lang="pl-PL" b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35088" algn="l"/>
                <a:tab pos="3862388" algn="l"/>
              </a:tabLst>
            </a:pPr>
            <a:endParaRPr kumimoji="0" lang="pl-PL" b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35088" algn="l"/>
                <a:tab pos="3862388" algn="l"/>
              </a:tabLst>
            </a:pPr>
            <a:r>
              <a:rPr kumimoji="0" lang="en-US" b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HTML </a:t>
            </a:r>
            <a:r>
              <a:rPr kumimoji="0" lang="en-US" b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pozwala</a:t>
            </a:r>
            <a:r>
              <a:rPr kumimoji="0" lang="en-US" b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opisa</a:t>
            </a:r>
            <a:r>
              <a:rPr kumimoji="0" lang="pl-PL" b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ć</a:t>
            </a:r>
            <a:r>
              <a:rPr kumimoji="0" lang="en-US" b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struktur</a:t>
            </a:r>
            <a:r>
              <a:rPr kumimoji="0" lang="pl-PL" b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ę </a:t>
            </a:r>
            <a:r>
              <a:rPr kumimoji="0" lang="en-US" b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informacji</a:t>
            </a:r>
            <a:r>
              <a:rPr kumimoji="0" lang="en-US" b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zawartych</a:t>
            </a:r>
            <a:r>
              <a:rPr kumimoji="0" lang="en-US" b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wewn</a:t>
            </a:r>
            <a:r>
              <a:rPr kumimoji="0" lang="pl-PL" b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ą</a:t>
            </a:r>
            <a:r>
              <a:rPr kumimoji="0" lang="en-US" b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trz</a:t>
            </a:r>
            <a:r>
              <a:rPr kumimoji="0" lang="en-US" b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strony</a:t>
            </a:r>
            <a:r>
              <a:rPr kumimoji="0" lang="en-US" b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internetowej</a:t>
            </a:r>
            <a:r>
              <a:rPr kumimoji="0" lang="en-US" b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en-US" b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nadaj</a:t>
            </a:r>
            <a:r>
              <a:rPr kumimoji="0" lang="pl-PL" b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ą</a:t>
            </a:r>
            <a:r>
              <a:rPr kumimoji="0" lang="en-US" b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c </a:t>
            </a:r>
            <a:r>
              <a:rPr kumimoji="0" lang="en-US" b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znaczenie</a:t>
            </a:r>
            <a:r>
              <a:rPr kumimoji="0" lang="en-US" b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poszczeg</a:t>
            </a:r>
            <a:r>
              <a:rPr kumimoji="0" lang="pl-PL" b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ó</a:t>
            </a:r>
            <a:r>
              <a:rPr kumimoji="0" lang="en-US" b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lnym</a:t>
            </a:r>
            <a:r>
              <a:rPr kumimoji="0" lang="pl-PL" b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fragmentom</a:t>
            </a:r>
            <a:r>
              <a:rPr kumimoji="0" lang="en-US" b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tekstu</a:t>
            </a:r>
            <a:r>
              <a:rPr kumimoji="0" lang="en-US" b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 - </a:t>
            </a:r>
            <a:r>
              <a:rPr kumimoji="0" lang="en-US" b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formuj</a:t>
            </a:r>
            <a:r>
              <a:rPr kumimoji="0" lang="pl-PL" b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ą</a:t>
            </a:r>
            <a:r>
              <a:rPr kumimoji="0" lang="en-US" b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c </a:t>
            </a:r>
            <a:r>
              <a:rPr kumimoji="0" lang="en-US" b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hipert</a:t>
            </a:r>
            <a:r>
              <a:rPr kumimoji="0" lang="pl-PL" b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ą</a:t>
            </a:r>
            <a:r>
              <a:rPr kumimoji="0" lang="en-US" b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cza</a:t>
            </a:r>
            <a:r>
              <a:rPr kumimoji="0" lang="en-US" b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en-US" b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akapity</a:t>
            </a:r>
            <a:r>
              <a:rPr kumimoji="0" lang="en-US" b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, nag</a:t>
            </a:r>
            <a:r>
              <a:rPr kumimoji="0" lang="pl-PL" b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łó</a:t>
            </a:r>
            <a:r>
              <a:rPr kumimoji="0" lang="en-US" b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wki</a:t>
            </a:r>
            <a:r>
              <a:rPr kumimoji="0" lang="en-US" b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en-US" b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listy</a:t>
            </a:r>
            <a:r>
              <a:rPr kumimoji="0" lang="en-US" b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 - </a:t>
            </a:r>
            <a:r>
              <a:rPr kumimoji="0" lang="en-US" b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oraz</a:t>
            </a:r>
            <a:r>
              <a:rPr kumimoji="0" lang="en-US" b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osadza</a:t>
            </a:r>
            <a:r>
              <a:rPr kumimoji="0" lang="en-US" b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 w </a:t>
            </a:r>
            <a:r>
              <a:rPr kumimoji="0" lang="en-US" b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tek</a:t>
            </a:r>
            <a:r>
              <a:rPr kumimoji="0" lang="pl-PL" b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ś</a:t>
            </a:r>
            <a:r>
              <a:rPr kumimoji="0" lang="en-US" b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cie</a:t>
            </a:r>
            <a:r>
              <a:rPr kumimoji="0" lang="pl-PL" b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dokumentu</a:t>
            </a:r>
            <a:r>
              <a:rPr kumimoji="0" lang="pl-PL" b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obiekty</a:t>
            </a:r>
            <a:r>
              <a:rPr kumimoji="0" lang="en-US" b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plikowe</a:t>
            </a:r>
            <a:r>
              <a:rPr kumimoji="0" lang="en-US" b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np</a:t>
            </a:r>
            <a:r>
              <a:rPr kumimoji="0" lang="en-US" b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. multimedia b</a:t>
            </a:r>
            <a:r>
              <a:rPr kumimoji="0" lang="pl-PL" b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ą</a:t>
            </a:r>
            <a:r>
              <a:rPr kumimoji="0" lang="en-US" b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d</a:t>
            </a:r>
            <a:r>
              <a:rPr kumimoji="0" lang="pl-PL" b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ź </a:t>
            </a:r>
            <a:r>
              <a:rPr kumimoji="0" lang="en-US" b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elementy</a:t>
            </a:r>
            <a:r>
              <a:rPr kumimoji="0" lang="en-US" b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baz</a:t>
            </a:r>
            <a:r>
              <a:rPr kumimoji="0" lang="pl-PL" b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 danych np. interaktywne formularze danych.</a:t>
            </a:r>
            <a:endParaRPr kumimoji="0" lang="pl-PL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971600" y="1700808"/>
            <a:ext cx="173278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3200" dirty="0" smtClean="0"/>
              <a:t>FIZYCZNY</a:t>
            </a:r>
          </a:p>
        </p:txBody>
      </p:sp>
      <p:pic>
        <p:nvPicPr>
          <p:cNvPr id="3" name="Picture 10" descr="http://pcarena.pl/uploads/esport/test_dyskow/dysk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39752" y="2348880"/>
            <a:ext cx="2267744" cy="1700808"/>
          </a:xfrm>
          <a:prstGeom prst="rect">
            <a:avLst/>
          </a:prstGeom>
          <a:noFill/>
        </p:spPr>
      </p:pic>
      <p:pic>
        <p:nvPicPr>
          <p:cNvPr id="4" name="Picture 14" descr="http://www.swiatobrazu.pl/zdjecie/artykuly/341600/seagate-wireless-plus-1tb-test-02-dysk-z-adapterem-usb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96136" y="2564904"/>
            <a:ext cx="2160240" cy="1440160"/>
          </a:xfrm>
          <a:prstGeom prst="rect">
            <a:avLst/>
          </a:prstGeom>
          <a:noFill/>
        </p:spPr>
      </p:pic>
      <p:pic>
        <p:nvPicPr>
          <p:cNvPr id="5" name="Picture 16" descr="http://toin.pl/wp-content/uploads/2011/04/pendrive.jpg?653018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27984" y="4869160"/>
            <a:ext cx="1224136" cy="1224136"/>
          </a:xfrm>
          <a:prstGeom prst="rect">
            <a:avLst/>
          </a:prstGeom>
          <a:noFill/>
        </p:spPr>
      </p:pic>
      <p:sp>
        <p:nvSpPr>
          <p:cNvPr id="6" name="Prostokąt 5"/>
          <p:cNvSpPr/>
          <p:nvPr/>
        </p:nvSpPr>
        <p:spPr>
          <a:xfrm>
            <a:off x="3923928" y="1052736"/>
            <a:ext cx="125983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4400" dirty="0" smtClean="0"/>
              <a:t>Dysk</a:t>
            </a:r>
            <a:endParaRPr lang="pl-PL" sz="4400" dirty="0"/>
          </a:p>
        </p:txBody>
      </p:sp>
      <p:sp>
        <p:nvSpPr>
          <p:cNvPr id="7" name="Prostokąt 6"/>
          <p:cNvSpPr/>
          <p:nvPr/>
        </p:nvSpPr>
        <p:spPr>
          <a:xfrm>
            <a:off x="1835696" y="3789040"/>
            <a:ext cx="6142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 smtClean="0"/>
              <a:t>HDD</a:t>
            </a:r>
            <a:endParaRPr lang="pl-PL" dirty="0"/>
          </a:p>
        </p:txBody>
      </p:sp>
      <p:sp>
        <p:nvSpPr>
          <p:cNvPr id="8" name="Prostokąt 7"/>
          <p:cNvSpPr/>
          <p:nvPr/>
        </p:nvSpPr>
        <p:spPr>
          <a:xfrm>
            <a:off x="6948264" y="4005064"/>
            <a:ext cx="16141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 smtClean="0"/>
              <a:t>dysk przenośny</a:t>
            </a:r>
            <a:endParaRPr lang="pl-PL" dirty="0"/>
          </a:p>
        </p:txBody>
      </p:sp>
      <p:sp>
        <p:nvSpPr>
          <p:cNvPr id="9" name="Prostokąt 8"/>
          <p:cNvSpPr/>
          <p:nvPr/>
        </p:nvSpPr>
        <p:spPr>
          <a:xfrm>
            <a:off x="3131840" y="5373216"/>
            <a:ext cx="10159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 err="1" smtClean="0"/>
              <a:t>pendrive</a:t>
            </a:r>
            <a:endParaRPr lang="pl-PL" dirty="0"/>
          </a:p>
        </p:txBody>
      </p:sp>
      <p:sp>
        <p:nvSpPr>
          <p:cNvPr id="10" name="Symbol zastępczy stopki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Dofinansowano ze środków Ministra Kultury i Dziedzictwa Narodowego</a:t>
            </a:r>
            <a:endParaRPr lang="pl-PL"/>
          </a:p>
        </p:txBody>
      </p:sp>
      <p:pic>
        <p:nvPicPr>
          <p:cNvPr id="11" name="Obraz 10" descr="NASK+MKiDN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0"/>
            <a:ext cx="4612005" cy="6280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1143000"/>
          </a:xfrm>
        </p:spPr>
        <p:txBody>
          <a:bodyPr/>
          <a:lstStyle/>
          <a:p>
            <a:r>
              <a:rPr lang="pl-PL" dirty="0" smtClean="0"/>
              <a:t>Dysk</a:t>
            </a:r>
            <a:endParaRPr lang="pl-PL" dirty="0"/>
          </a:p>
        </p:txBody>
      </p:sp>
      <p:sp>
        <p:nvSpPr>
          <p:cNvPr id="5" name="pole tekstowe 4"/>
          <p:cNvSpPr txBox="1"/>
          <p:nvPr/>
        </p:nvSpPr>
        <p:spPr>
          <a:xfrm>
            <a:off x="827584" y="1628800"/>
            <a:ext cx="25922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dirty="0" smtClean="0"/>
              <a:t>WIRTUALNY</a:t>
            </a:r>
          </a:p>
        </p:txBody>
      </p:sp>
      <p:pic>
        <p:nvPicPr>
          <p:cNvPr id="16388" name="Picture 4" descr="http://upload.wikimedia.org/wikipedia/commons/thumb/b/bb/Dropbox_logo.svg/1024px-Dropbox_logo.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2420888"/>
            <a:ext cx="1584176" cy="1584176"/>
          </a:xfrm>
          <a:prstGeom prst="rect">
            <a:avLst/>
          </a:prstGeom>
          <a:noFill/>
        </p:spPr>
      </p:pic>
      <p:pic>
        <p:nvPicPr>
          <p:cNvPr id="16390" name="Picture 6" descr="http://upload.wikimedia.org/wikipedia/commons/thumb/7/74/Googledrive_logo.svg/304px-Googledrive_logo.sv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2636912"/>
            <a:ext cx="1515491" cy="1296144"/>
          </a:xfrm>
          <a:prstGeom prst="rect">
            <a:avLst/>
          </a:prstGeom>
          <a:noFill/>
        </p:spPr>
      </p:pic>
      <p:pic>
        <p:nvPicPr>
          <p:cNvPr id="16392" name="Picture 8" descr="http://upload.wikimedia.org/wikipedia/commons/thumb/2/25/OneDrive_logo.svg/751px-OneDrive_logo.sv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1920" y="4725144"/>
            <a:ext cx="2304256" cy="561490"/>
          </a:xfrm>
          <a:prstGeom prst="rect">
            <a:avLst/>
          </a:prstGeom>
          <a:noFill/>
        </p:spPr>
      </p:pic>
      <p:sp>
        <p:nvSpPr>
          <p:cNvPr id="10" name="pole tekstowe 9"/>
          <p:cNvSpPr txBox="1"/>
          <p:nvPr/>
        </p:nvSpPr>
        <p:spPr>
          <a:xfrm>
            <a:off x="2195736" y="4149080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err="1" smtClean="0"/>
              <a:t>Dropbox</a:t>
            </a:r>
            <a:endParaRPr lang="pl-PL" dirty="0"/>
          </a:p>
        </p:txBody>
      </p:sp>
      <p:sp>
        <p:nvSpPr>
          <p:cNvPr id="11" name="pole tekstowe 10"/>
          <p:cNvSpPr txBox="1"/>
          <p:nvPr/>
        </p:nvSpPr>
        <p:spPr>
          <a:xfrm>
            <a:off x="6084168" y="4221088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Dysk Google</a:t>
            </a:r>
            <a:endParaRPr lang="pl-PL" dirty="0"/>
          </a:p>
        </p:txBody>
      </p:sp>
      <p:sp>
        <p:nvSpPr>
          <p:cNvPr id="12" name="pole tekstowe 11"/>
          <p:cNvSpPr txBox="1"/>
          <p:nvPr/>
        </p:nvSpPr>
        <p:spPr>
          <a:xfrm>
            <a:off x="4355976" y="5373216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err="1" smtClean="0"/>
              <a:t>OneDrive</a:t>
            </a:r>
            <a:endParaRPr lang="pl-PL" dirty="0"/>
          </a:p>
        </p:txBody>
      </p:sp>
      <p:sp>
        <p:nvSpPr>
          <p:cNvPr id="13" name="Symbol zastępczy stopki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Dofinansowano ze środków Ministra Kultury i Dziedzictwa Narodowego</a:t>
            </a:r>
            <a:endParaRPr lang="pl-PL"/>
          </a:p>
        </p:txBody>
      </p:sp>
      <p:pic>
        <p:nvPicPr>
          <p:cNvPr id="14" name="Obraz 13" descr="NASK+MKiDN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0"/>
            <a:ext cx="4612005" cy="6280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/>
          <p:cNvSpPr txBox="1"/>
          <p:nvPr/>
        </p:nvSpPr>
        <p:spPr>
          <a:xfrm>
            <a:off x="1979712" y="692696"/>
            <a:ext cx="518457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400" dirty="0" smtClean="0"/>
              <a:t>Serwisy internetowe</a:t>
            </a:r>
          </a:p>
          <a:p>
            <a:pPr algn="ctr"/>
            <a:r>
              <a:rPr lang="pl-PL" sz="4400" dirty="0" smtClean="0"/>
              <a:t>instytucji publicznych</a:t>
            </a:r>
            <a:endParaRPr lang="pl-PL" sz="4400" dirty="0"/>
          </a:p>
        </p:txBody>
      </p:sp>
      <p:pic>
        <p:nvPicPr>
          <p:cNvPr id="2050" name="Picture 2" descr="http://celinski.na.liberte.pl/files/2013/01/sej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888" y="2348880"/>
            <a:ext cx="3321067" cy="2291731"/>
          </a:xfrm>
          <a:prstGeom prst="rect">
            <a:avLst/>
          </a:prstGeom>
          <a:noFill/>
        </p:spPr>
      </p:pic>
      <p:sp>
        <p:nvSpPr>
          <p:cNvPr id="5" name="pole tekstowe 4"/>
          <p:cNvSpPr txBox="1"/>
          <p:nvPr/>
        </p:nvSpPr>
        <p:spPr>
          <a:xfrm>
            <a:off x="323528" y="2996952"/>
            <a:ext cx="32403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dirty="0" err="1" smtClean="0"/>
              <a:t>www.sejm.gov.pl</a:t>
            </a:r>
            <a:endParaRPr lang="pl-PL" sz="3200" dirty="0"/>
          </a:p>
        </p:txBody>
      </p:sp>
      <p:sp>
        <p:nvSpPr>
          <p:cNvPr id="6" name="pole tekstowe 5"/>
          <p:cNvSpPr txBox="1"/>
          <p:nvPr/>
        </p:nvSpPr>
        <p:spPr>
          <a:xfrm>
            <a:off x="395536" y="5373216"/>
            <a:ext cx="40324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dirty="0" err="1" smtClean="0"/>
              <a:t>www.um.warszawa.pl</a:t>
            </a:r>
            <a:endParaRPr lang="pl-PL" sz="3200" dirty="0"/>
          </a:p>
        </p:txBody>
      </p:sp>
      <p:sp>
        <p:nvSpPr>
          <p:cNvPr id="7" name="pole tekstowe 6"/>
          <p:cNvSpPr txBox="1"/>
          <p:nvPr/>
        </p:nvSpPr>
        <p:spPr>
          <a:xfrm>
            <a:off x="395536" y="4581128"/>
            <a:ext cx="23042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dirty="0" err="1" smtClean="0"/>
              <a:t>www.nask.pl</a:t>
            </a:r>
            <a:endParaRPr lang="pl-PL" sz="3200" dirty="0"/>
          </a:p>
        </p:txBody>
      </p:sp>
      <p:sp>
        <p:nvSpPr>
          <p:cNvPr id="8" name="pole tekstowe 7"/>
          <p:cNvSpPr txBox="1"/>
          <p:nvPr/>
        </p:nvSpPr>
        <p:spPr>
          <a:xfrm>
            <a:off x="323528" y="3717032"/>
            <a:ext cx="32403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dirty="0" err="1" smtClean="0"/>
              <a:t>www.mkidn.gov.pl</a:t>
            </a:r>
            <a:endParaRPr lang="pl-PL" sz="3200" dirty="0"/>
          </a:p>
        </p:txBody>
      </p:sp>
      <p:sp>
        <p:nvSpPr>
          <p:cNvPr id="9" name="Symbol zastępczy stopki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Dofinansowano ze środków Ministra Kultury i Dziedzictwa Narodowego</a:t>
            </a:r>
            <a:endParaRPr lang="pl-PL"/>
          </a:p>
        </p:txBody>
      </p:sp>
      <p:pic>
        <p:nvPicPr>
          <p:cNvPr id="10" name="Obraz 9" descr="NASK+MKiDN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0"/>
            <a:ext cx="4612005" cy="6280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95536" y="692696"/>
            <a:ext cx="8229600" cy="1143000"/>
          </a:xfrm>
        </p:spPr>
        <p:txBody>
          <a:bodyPr/>
          <a:lstStyle/>
          <a:p>
            <a:r>
              <a:rPr lang="pl-PL" dirty="0" smtClean="0"/>
              <a:t>Serwisy internetowe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3538736" cy="4525963"/>
          </a:xfrm>
        </p:spPr>
        <p:txBody>
          <a:bodyPr/>
          <a:lstStyle/>
          <a:p>
            <a:r>
              <a:rPr lang="pl-PL" dirty="0" err="1" smtClean="0"/>
              <a:t>pwn.pl</a:t>
            </a:r>
            <a:endParaRPr lang="pl-PL" dirty="0" smtClean="0"/>
          </a:p>
          <a:p>
            <a:r>
              <a:rPr lang="pl-PL" dirty="0" err="1" smtClean="0"/>
              <a:t>sjp.pwn.pl</a:t>
            </a:r>
            <a:endParaRPr lang="pl-PL" dirty="0" smtClean="0"/>
          </a:p>
          <a:p>
            <a:r>
              <a:rPr lang="pl-PL" dirty="0" err="1" smtClean="0"/>
              <a:t>pl.wikipedia.org</a:t>
            </a:r>
            <a:endParaRPr lang="pl-PL" dirty="0" smtClean="0"/>
          </a:p>
        </p:txBody>
      </p:sp>
      <p:pic>
        <p:nvPicPr>
          <p:cNvPr id="17412" name="Picture 4" descr="http://nepeanseniorscentre.ca/joomla/images/computer_Love_granddad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99992" y="2492896"/>
            <a:ext cx="3816424" cy="3660485"/>
          </a:xfrm>
          <a:prstGeom prst="rect">
            <a:avLst/>
          </a:prstGeom>
          <a:noFill/>
        </p:spPr>
      </p:pic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Dofinansowano ze środków Ministra Kultury i Dziedzictwa Narodowego</a:t>
            </a:r>
            <a:endParaRPr lang="pl-PL"/>
          </a:p>
        </p:txBody>
      </p:sp>
      <p:pic>
        <p:nvPicPr>
          <p:cNvPr id="6" name="Obraz 5" descr="NASK+MKiDN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0"/>
            <a:ext cx="4612005" cy="6280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stopki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Dofinansowano ze środków Ministra Kultury i Dziedzictwa Narodowego</a:t>
            </a:r>
            <a:endParaRPr lang="pl-PL"/>
          </a:p>
        </p:txBody>
      </p:sp>
      <p:pic>
        <p:nvPicPr>
          <p:cNvPr id="3" name="Obraz 2" descr="NASK+MKiDN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0"/>
            <a:ext cx="4612005" cy="62801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pole tekstowe 3"/>
          <p:cNvSpPr txBox="1"/>
          <p:nvPr/>
        </p:nvSpPr>
        <p:spPr>
          <a:xfrm>
            <a:off x="2806318" y="2852936"/>
            <a:ext cx="40324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 smtClean="0"/>
              <a:t>Do zobaczenia za tydzień</a:t>
            </a:r>
            <a:endParaRPr lang="pl-PL" sz="2800" b="1" dirty="0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1738536" cy="365125"/>
          </a:xfrm>
        </p:spPr>
        <p:txBody>
          <a:bodyPr/>
          <a:lstStyle/>
          <a:p>
            <a:r>
              <a:rPr lang="pl-PL" dirty="0" err="1" smtClean="0"/>
              <a:t>opr</a:t>
            </a:r>
            <a:r>
              <a:rPr lang="pl-PL" dirty="0" smtClean="0"/>
              <a:t>: Konrad </a:t>
            </a:r>
            <a:r>
              <a:rPr lang="pl-PL" dirty="0" err="1" smtClean="0"/>
              <a:t>Prośniak</a:t>
            </a:r>
            <a:r>
              <a:rPr lang="pl-PL" dirty="0" smtClean="0"/>
              <a:t>   </a:t>
            </a:r>
            <a:r>
              <a:rPr lang="pl-PL" dirty="0" err="1" smtClean="0"/>
              <a:t>zdj</a:t>
            </a:r>
            <a:r>
              <a:rPr lang="pl-PL" dirty="0" smtClean="0"/>
              <a:t>: Internet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2202018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stopki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Dofinansowano ze środków Ministra Kultury i Dziedzictwa Narodowego</a:t>
            </a:r>
            <a:endParaRPr lang="pl-PL"/>
          </a:p>
        </p:txBody>
      </p:sp>
      <p:pic>
        <p:nvPicPr>
          <p:cNvPr id="3" name="Obraz 2" descr="NASK+MKiDN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0"/>
            <a:ext cx="4612005" cy="628015"/>
          </a:xfrm>
          <a:prstGeom prst="rect">
            <a:avLst/>
          </a:prstGeom>
          <a:noFill/>
          <a:ln>
            <a:noFill/>
          </a:ln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467544" y="1556792"/>
            <a:ext cx="8352928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61950" algn="l"/>
              </a:tabLst>
            </a:pPr>
            <a:r>
              <a:rPr kumimoji="0" lang="pl-PL" b="1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ea typeface="Times New Roman" pitchFamily="18" charset="0"/>
                <a:cs typeface="Arial" pitchFamily="34" charset="0"/>
              </a:rPr>
              <a:t>Internet </a:t>
            </a:r>
            <a:r>
              <a:rPr kumimoji="0" lang="pl-PL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ea typeface="Times New Roman" pitchFamily="18" charset="0"/>
                <a:cs typeface="Arial" pitchFamily="34" charset="0"/>
              </a:rPr>
              <a:t>to </a:t>
            </a:r>
            <a:r>
              <a:rPr kumimoji="0" lang="pl-PL" b="0" i="0" u="none" strike="noStrike" cap="none" normalizeH="0" baseline="0" dirty="0" err="1" smtClean="0">
                <a:ln>
                  <a:noFill/>
                </a:ln>
                <a:solidFill>
                  <a:srgbClr val="444444"/>
                </a:solidFill>
                <a:effectLst/>
                <a:ea typeface="Times New Roman" pitchFamily="18" charset="0"/>
                <a:cs typeface="Arial" pitchFamily="34" charset="0"/>
              </a:rPr>
              <a:t>ogó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444444"/>
                </a:solidFill>
                <a:effectLst/>
                <a:ea typeface="Times New Roman" pitchFamily="18" charset="0"/>
                <a:cs typeface="Arial" pitchFamily="34" charset="0"/>
              </a:rPr>
              <a:t>lno</a:t>
            </a:r>
            <a:r>
              <a:rPr kumimoji="0" lang="pl-PL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ea typeface="Times New Roman" pitchFamily="18" charset="0"/>
                <a:cs typeface="Arial" pitchFamily="34" charset="0"/>
              </a:rPr>
              <a:t>ś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444444"/>
                </a:solidFill>
                <a:effectLst/>
                <a:ea typeface="Times New Roman" pitchFamily="18" charset="0"/>
                <a:cs typeface="Arial" pitchFamily="34" charset="0"/>
              </a:rPr>
              <a:t>wiatowy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444444"/>
                </a:solidFill>
                <a:effectLst/>
                <a:ea typeface="Times New Roman" pitchFamily="18" charset="0"/>
                <a:cs typeface="Arial" pitchFamily="34" charset="0"/>
              </a:rPr>
              <a:t>zbi</a:t>
            </a:r>
            <a:r>
              <a:rPr kumimoji="0" lang="pl-PL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ea typeface="Times New Roman" pitchFamily="18" charset="0"/>
                <a:cs typeface="Arial" pitchFamily="34" charset="0"/>
              </a:rPr>
              <a:t>ó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ea typeface="Times New Roman" pitchFamily="18" charset="0"/>
                <a:cs typeface="Arial" pitchFamily="34" charset="0"/>
              </a:rPr>
              <a:t>r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444444"/>
                </a:solidFill>
                <a:effectLst/>
                <a:ea typeface="Times New Roman" pitchFamily="18" charset="0"/>
                <a:cs typeface="Arial" pitchFamily="34" charset="0"/>
              </a:rPr>
              <a:t>wzajemnie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ea typeface="Times New Roman" pitchFamily="18" charset="0"/>
                <a:cs typeface="Arial" pitchFamily="34" charset="0"/>
              </a:rPr>
              <a:t> 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444444"/>
                </a:solidFill>
                <a:effectLst/>
                <a:ea typeface="Times New Roman" pitchFamily="18" charset="0"/>
                <a:cs typeface="Arial" pitchFamily="34" charset="0"/>
              </a:rPr>
              <a:t>po</a:t>
            </a:r>
            <a:r>
              <a:rPr kumimoji="0" lang="pl-PL" b="0" i="0" u="none" strike="noStrike" cap="none" normalizeH="0" baseline="0" dirty="0" err="1" smtClean="0">
                <a:ln>
                  <a:noFill/>
                </a:ln>
                <a:solidFill>
                  <a:srgbClr val="444444"/>
                </a:solidFill>
                <a:effectLst/>
                <a:ea typeface="Times New Roman" pitchFamily="18" charset="0"/>
                <a:cs typeface="Arial" pitchFamily="34" charset="0"/>
              </a:rPr>
              <a:t>łą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444444"/>
                </a:solidFill>
                <a:effectLst/>
                <a:ea typeface="Times New Roman" pitchFamily="18" charset="0"/>
                <a:cs typeface="Arial" pitchFamily="34" charset="0"/>
              </a:rPr>
              <a:t>czonych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ea typeface="Times New Roman" pitchFamily="18" charset="0"/>
                <a:cs typeface="Arial" pitchFamily="34" charset="0"/>
              </a:rPr>
              <a:t> 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444444"/>
                </a:solidFill>
                <a:effectLst/>
                <a:ea typeface="Times New Roman" pitchFamily="18" charset="0"/>
                <a:cs typeface="Arial" pitchFamily="34" charset="0"/>
              </a:rPr>
              <a:t>sieci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ea typeface="Times New Roman" pitchFamily="18" charset="0"/>
                <a:cs typeface="Arial" pitchFamily="34" charset="0"/>
              </a:rPr>
              <a:t> 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444444"/>
                </a:solidFill>
                <a:effectLst/>
                <a:ea typeface="Times New Roman" pitchFamily="18" charset="0"/>
                <a:cs typeface="Arial" pitchFamily="34" charset="0"/>
              </a:rPr>
              <a:t>lokalnych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ea typeface="Times New Roman" pitchFamily="18" charset="0"/>
                <a:cs typeface="Arial" pitchFamily="34" charset="0"/>
              </a:rPr>
              <a:t> 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444444"/>
                </a:solidFill>
                <a:effectLst/>
                <a:ea typeface="Times New Roman" pitchFamily="18" charset="0"/>
                <a:cs typeface="Arial" pitchFamily="34" charset="0"/>
              </a:rPr>
              <a:t>i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ea typeface="Times New Roman" pitchFamily="18" charset="0"/>
                <a:cs typeface="Arial" pitchFamily="34" charset="0"/>
              </a:rPr>
              <a:t> 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444444"/>
                </a:solidFill>
                <a:effectLst/>
                <a:ea typeface="Times New Roman" pitchFamily="18" charset="0"/>
                <a:cs typeface="Arial" pitchFamily="34" charset="0"/>
              </a:rPr>
              <a:t>rozleg</a:t>
            </a:r>
            <a:r>
              <a:rPr kumimoji="0" lang="pl-PL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ea typeface="Times New Roman" pitchFamily="18" charset="0"/>
                <a:cs typeface="Arial" pitchFamily="34" charset="0"/>
              </a:rPr>
              <a:t>ł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444444"/>
                </a:solidFill>
                <a:effectLst/>
                <a:ea typeface="Times New Roman" pitchFamily="18" charset="0"/>
                <a:cs typeface="Arial" pitchFamily="34" charset="0"/>
              </a:rPr>
              <a:t>ych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ea typeface="Times New Roman" pitchFamily="18" charset="0"/>
                <a:cs typeface="Arial" pitchFamily="34" charset="0"/>
              </a:rPr>
              <a:t>.</a:t>
            </a:r>
            <a:endParaRPr kumimoji="0" lang="pl-PL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61950" algn="l"/>
              </a:tabLst>
            </a:pPr>
            <a:endParaRPr kumimoji="0" lang="pl-PL" b="1" i="0" u="none" strike="noStrike" cap="none" normalizeH="0" baseline="0" dirty="0" smtClean="0">
              <a:ln>
                <a:noFill/>
              </a:ln>
              <a:solidFill>
                <a:srgbClr val="444444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61950" algn="l"/>
              </a:tabLst>
            </a:pPr>
            <a:r>
              <a:rPr kumimoji="0" lang="pl-PL" b="1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ea typeface="Times New Roman" pitchFamily="18" charset="0"/>
                <a:cs typeface="Arial" pitchFamily="34" charset="0"/>
              </a:rPr>
              <a:t>Internet </a:t>
            </a:r>
            <a:r>
              <a:rPr kumimoji="0" lang="pl-PL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ea typeface="Times New Roman" pitchFamily="18" charset="0"/>
                <a:cs typeface="Arial" pitchFamily="34" charset="0"/>
              </a:rPr>
              <a:t>pozwala na:</a:t>
            </a:r>
            <a:endParaRPr kumimoji="0" lang="pl-PL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361950" algn="l"/>
              </a:tabLst>
            </a:pPr>
            <a:r>
              <a:rPr kumimoji="0" lang="pl-PL" b="0" i="0" u="none" strike="noStrike" cap="none" normalizeH="0" baseline="0" dirty="0" err="1" smtClean="0">
                <a:ln>
                  <a:noFill/>
                </a:ln>
                <a:solidFill>
                  <a:srgbClr val="444444"/>
                </a:solidFill>
                <a:effectLst/>
                <a:ea typeface="Times New Roman" pitchFamily="18" charset="0"/>
                <a:cs typeface="Arial" pitchFamily="34" charset="0"/>
              </a:rPr>
              <a:t>Przeglą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444444"/>
                </a:solidFill>
                <a:effectLst/>
                <a:ea typeface="Times New Roman" pitchFamily="18" charset="0"/>
                <a:cs typeface="Arial" pitchFamily="34" charset="0"/>
              </a:rPr>
              <a:t>danie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444444"/>
                </a:solidFill>
                <a:effectLst/>
                <a:ea typeface="Times New Roman" pitchFamily="18" charset="0"/>
                <a:cs typeface="Arial" pitchFamily="34" charset="0"/>
              </a:rPr>
              <a:t>i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444444"/>
                </a:solidFill>
                <a:effectLst/>
                <a:ea typeface="Times New Roman" pitchFamily="18" charset="0"/>
                <a:cs typeface="Arial" pitchFamily="34" charset="0"/>
              </a:rPr>
              <a:t>wyszukiwanie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444444"/>
                </a:solidFill>
                <a:effectLst/>
                <a:ea typeface="Times New Roman" pitchFamily="18" charset="0"/>
                <a:cs typeface="Arial" pitchFamily="34" charset="0"/>
              </a:rPr>
              <a:t>informacji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444444"/>
                </a:solidFill>
                <a:effectLst/>
                <a:ea typeface="Times New Roman" pitchFamily="18" charset="0"/>
                <a:cs typeface="Arial" pitchFamily="34" charset="0"/>
              </a:rPr>
              <a:t>na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444444"/>
                </a:solidFill>
                <a:effectLst/>
                <a:ea typeface="Times New Roman" pitchFamily="18" charset="0"/>
                <a:cs typeface="Arial" pitchFamily="34" charset="0"/>
              </a:rPr>
              <a:t>stronach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ea typeface="Times New Roman" pitchFamily="18" charset="0"/>
                <a:cs typeface="Arial" pitchFamily="34" charset="0"/>
              </a:rPr>
              <a:t> Web</a:t>
            </a:r>
            <a:endParaRPr kumimoji="0" lang="pl-PL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361950" algn="l"/>
              </a:tabLst>
            </a:pPr>
            <a:r>
              <a:rPr kumimoji="0" lang="pl-PL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ea typeface="Times New Roman" pitchFamily="18" charset="0"/>
                <a:cs typeface="Arial" pitchFamily="34" charset="0"/>
              </a:rPr>
              <a:t>Sprzedaż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444444"/>
                </a:solidFill>
                <a:effectLst/>
                <a:ea typeface="Times New Roman" pitchFamily="18" charset="0"/>
                <a:cs typeface="Arial" pitchFamily="34" charset="0"/>
              </a:rPr>
              <a:t>wszelkich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ea typeface="Times New Roman" pitchFamily="18" charset="0"/>
                <a:cs typeface="Arial" pitchFamily="34" charset="0"/>
              </a:rPr>
              <a:t> d</a:t>
            </a:r>
            <a:r>
              <a:rPr kumimoji="0" lang="pl-PL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ea typeface="Times New Roman" pitchFamily="18" charset="0"/>
                <a:cs typeface="Arial" pitchFamily="34" charset="0"/>
              </a:rPr>
              <a:t>ó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444444"/>
                </a:solidFill>
                <a:effectLst/>
                <a:ea typeface="Times New Roman" pitchFamily="18" charset="0"/>
                <a:cs typeface="Arial" pitchFamily="34" charset="0"/>
              </a:rPr>
              <a:t>br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444444"/>
                </a:solidFill>
                <a:effectLst/>
                <a:ea typeface="Times New Roman" pitchFamily="18" charset="0"/>
                <a:cs typeface="Arial" pitchFamily="34" charset="0"/>
              </a:rPr>
              <a:t>i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444444"/>
                </a:solidFill>
                <a:effectLst/>
                <a:ea typeface="Times New Roman" pitchFamily="18" charset="0"/>
                <a:cs typeface="Arial" pitchFamily="34" charset="0"/>
              </a:rPr>
              <a:t>towar</a:t>
            </a:r>
            <a:r>
              <a:rPr kumimoji="0" lang="pl-PL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ea typeface="Times New Roman" pitchFamily="18" charset="0"/>
                <a:cs typeface="Arial" pitchFamily="34" charset="0"/>
              </a:rPr>
              <a:t>ó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ea typeface="Times New Roman" pitchFamily="18" charset="0"/>
                <a:cs typeface="Arial" pitchFamily="34" charset="0"/>
              </a:rPr>
              <a:t>w</a:t>
            </a:r>
            <a:endParaRPr kumimoji="0" lang="pl-PL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361950" algn="l"/>
              </a:tabLst>
            </a:pPr>
            <a:r>
              <a:rPr kumimoji="0" lang="pl-PL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ea typeface="Times New Roman" pitchFamily="18" charset="0"/>
                <a:cs typeface="Arial" pitchFamily="34" charset="0"/>
              </a:rPr>
              <a:t>Zakupy</a:t>
            </a:r>
            <a:endParaRPr kumimoji="0" lang="pl-PL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361950" algn="l"/>
              </a:tabLst>
            </a:pPr>
            <a:r>
              <a:rPr kumimoji="0" lang="pl-PL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ea typeface="Times New Roman" pitchFamily="18" charset="0"/>
                <a:cs typeface="Arial" pitchFamily="34" charset="0"/>
              </a:rPr>
              <a:t>Naukę</a:t>
            </a:r>
            <a:endParaRPr kumimoji="0" lang="pl-PL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361950" algn="l"/>
              </a:tabLst>
            </a:pPr>
            <a:r>
              <a:rPr kumimoji="0" lang="pl-PL" i="0" u="none" strike="noStrike" cap="none" normalizeH="0" baseline="0" dirty="0" err="1" smtClean="0">
                <a:ln>
                  <a:noFill/>
                </a:ln>
                <a:solidFill>
                  <a:srgbClr val="444444"/>
                </a:solidFill>
                <a:effectLst/>
                <a:ea typeface="Times New Roman" pitchFamily="18" charset="0"/>
                <a:cs typeface="Arial" pitchFamily="34" charset="0"/>
              </a:rPr>
              <a:t>Wysył</a:t>
            </a:r>
            <a:r>
              <a:rPr kumimoji="0" lang="en-US" i="0" u="none" strike="noStrike" cap="none" normalizeH="0" baseline="0" dirty="0" err="1" smtClean="0">
                <a:ln>
                  <a:noFill/>
                </a:ln>
                <a:solidFill>
                  <a:srgbClr val="444444"/>
                </a:solidFill>
                <a:effectLst/>
                <a:ea typeface="Times New Roman" pitchFamily="18" charset="0"/>
                <a:cs typeface="Arial" pitchFamily="34" charset="0"/>
              </a:rPr>
              <a:t>anie</a:t>
            </a:r>
            <a:r>
              <a:rPr kumimoji="0" lang="en-US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i="0" u="none" strike="noStrike" cap="none" normalizeH="0" baseline="0" dirty="0" err="1" smtClean="0">
                <a:ln>
                  <a:noFill/>
                </a:ln>
                <a:solidFill>
                  <a:srgbClr val="444444"/>
                </a:solidFill>
                <a:effectLst/>
                <a:ea typeface="Times New Roman" pitchFamily="18" charset="0"/>
                <a:cs typeface="Arial" pitchFamily="34" charset="0"/>
              </a:rPr>
              <a:t>i</a:t>
            </a:r>
            <a:r>
              <a:rPr kumimoji="0" lang="en-US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i="0" u="none" strike="noStrike" cap="none" normalizeH="0" baseline="0" dirty="0" err="1" smtClean="0">
                <a:ln>
                  <a:noFill/>
                </a:ln>
                <a:solidFill>
                  <a:srgbClr val="444444"/>
                </a:solidFill>
                <a:effectLst/>
                <a:ea typeface="Times New Roman" pitchFamily="18" charset="0"/>
                <a:cs typeface="Arial" pitchFamily="34" charset="0"/>
              </a:rPr>
              <a:t>otrzymywanie</a:t>
            </a:r>
            <a:r>
              <a:rPr kumimoji="0" lang="en-US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i="0" u="none" strike="noStrike" cap="none" normalizeH="0" baseline="0" dirty="0" err="1" smtClean="0">
                <a:ln>
                  <a:noFill/>
                </a:ln>
                <a:solidFill>
                  <a:srgbClr val="444444"/>
                </a:solidFill>
                <a:effectLst/>
                <a:ea typeface="Times New Roman" pitchFamily="18" charset="0"/>
                <a:cs typeface="Arial" pitchFamily="34" charset="0"/>
              </a:rPr>
              <a:t>poczty</a:t>
            </a:r>
            <a:r>
              <a:rPr kumimoji="0" lang="en-US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i="0" u="none" strike="noStrike" cap="none" normalizeH="0" baseline="0" dirty="0" err="1" smtClean="0">
                <a:ln>
                  <a:noFill/>
                </a:ln>
                <a:solidFill>
                  <a:srgbClr val="444444"/>
                </a:solidFill>
                <a:effectLst/>
                <a:ea typeface="Times New Roman" pitchFamily="18" charset="0"/>
                <a:cs typeface="Arial" pitchFamily="34" charset="0"/>
              </a:rPr>
              <a:t>elektronicznej</a:t>
            </a:r>
            <a:endParaRPr kumimoji="0" lang="pl-PL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361950" algn="l"/>
              </a:tabLst>
            </a:pPr>
            <a:r>
              <a:rPr kumimoji="0" lang="pl-PL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ea typeface="Times New Roman" pitchFamily="18" charset="0"/>
                <a:cs typeface="Arial" pitchFamily="34" charset="0"/>
              </a:rPr>
              <a:t>Komunikowanie się</a:t>
            </a:r>
            <a:r>
              <a:rPr kumimoji="0" lang="en-US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ea typeface="Times New Roman" pitchFamily="18" charset="0"/>
                <a:cs typeface="Arial" pitchFamily="34" charset="0"/>
              </a:rPr>
              <a:t> z </a:t>
            </a:r>
            <a:r>
              <a:rPr kumimoji="0" lang="en-US" i="0" u="none" strike="noStrike" cap="none" normalizeH="0" baseline="0" dirty="0" err="1" smtClean="0">
                <a:ln>
                  <a:noFill/>
                </a:ln>
                <a:solidFill>
                  <a:srgbClr val="444444"/>
                </a:solidFill>
                <a:effectLst/>
                <a:ea typeface="Times New Roman" pitchFamily="18" charset="0"/>
                <a:cs typeface="Arial" pitchFamily="34" charset="0"/>
              </a:rPr>
              <a:t>innymi</a:t>
            </a:r>
            <a:r>
              <a:rPr kumimoji="0" lang="en-US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ea typeface="Times New Roman" pitchFamily="18" charset="0"/>
                <a:cs typeface="Arial" pitchFamily="34" charset="0"/>
              </a:rPr>
              <a:t> u</a:t>
            </a:r>
            <a:r>
              <a:rPr kumimoji="0" lang="pl-PL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ea typeface="Times New Roman" pitchFamily="18" charset="0"/>
                <a:cs typeface="Arial" pitchFamily="34" charset="0"/>
              </a:rPr>
              <a:t>ż</a:t>
            </a:r>
            <a:r>
              <a:rPr kumimoji="0" lang="en-US" i="0" u="none" strike="noStrike" cap="none" normalizeH="0" baseline="0" dirty="0" err="1" smtClean="0">
                <a:ln>
                  <a:noFill/>
                </a:ln>
                <a:solidFill>
                  <a:srgbClr val="444444"/>
                </a:solidFill>
                <a:effectLst/>
                <a:ea typeface="Times New Roman" pitchFamily="18" charset="0"/>
                <a:cs typeface="Arial" pitchFamily="34" charset="0"/>
              </a:rPr>
              <a:t>ytkownikami</a:t>
            </a:r>
            <a:r>
              <a:rPr kumimoji="0" lang="en-US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i="0" u="none" strike="noStrike" cap="none" normalizeH="0" baseline="0" dirty="0" err="1" smtClean="0">
                <a:ln>
                  <a:noFill/>
                </a:ln>
                <a:solidFill>
                  <a:srgbClr val="444444"/>
                </a:solidFill>
                <a:effectLst/>
                <a:ea typeface="Times New Roman" pitchFamily="18" charset="0"/>
                <a:cs typeface="Arial" pitchFamily="34" charset="0"/>
              </a:rPr>
              <a:t>sieci</a:t>
            </a:r>
            <a:endParaRPr kumimoji="0" lang="en-US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pic>
        <p:nvPicPr>
          <p:cNvPr id="1027" name="Picture 3" descr="http://club.ediba.com/esp/wp-content/uploads/2013/05/2013-05-17-Internet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52120" y="3068960"/>
            <a:ext cx="2808312" cy="27590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stopki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Dofinansowano ze środków Ministra Kultury i Dziedzictwa Narodowego</a:t>
            </a:r>
            <a:endParaRPr lang="pl-PL"/>
          </a:p>
        </p:txBody>
      </p:sp>
      <p:pic>
        <p:nvPicPr>
          <p:cNvPr id="3" name="Obraz 2" descr="NASK+MKiDN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0"/>
            <a:ext cx="4612005" cy="628015"/>
          </a:xfrm>
          <a:prstGeom prst="rect">
            <a:avLst/>
          </a:prstGeom>
          <a:noFill/>
          <a:ln>
            <a:noFill/>
          </a:ln>
        </p:spPr>
      </p:pic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467544" y="980728"/>
            <a:ext cx="5616624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b="1" i="0" u="none" strike="noStrike" cap="none" normalizeH="0" baseline="0" dirty="0" err="1" smtClean="0">
                <a:ln>
                  <a:noFill/>
                </a:ln>
                <a:solidFill>
                  <a:srgbClr val="444444"/>
                </a:solidFill>
                <a:effectLst/>
                <a:ea typeface="Times New Roman" pitchFamily="18" charset="0"/>
                <a:cs typeface="Arial" pitchFamily="34" charset="0"/>
              </a:rPr>
              <a:t>World</a:t>
            </a:r>
            <a:r>
              <a:rPr kumimoji="0" lang="pl-PL" b="1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ea typeface="Times New Roman" pitchFamily="18" charset="0"/>
                <a:cs typeface="Arial" pitchFamily="34" charset="0"/>
              </a:rPr>
              <a:t>  </a:t>
            </a:r>
            <a:r>
              <a:rPr kumimoji="0" lang="pl-PL" b="1" i="0" u="none" strike="noStrike" cap="none" normalizeH="0" baseline="0" dirty="0" err="1" smtClean="0">
                <a:ln>
                  <a:noFill/>
                </a:ln>
                <a:solidFill>
                  <a:srgbClr val="444444"/>
                </a:solidFill>
                <a:effectLst/>
                <a:ea typeface="Times New Roman" pitchFamily="18" charset="0"/>
                <a:cs typeface="Arial" pitchFamily="34" charset="0"/>
              </a:rPr>
              <a:t>Wide</a:t>
            </a:r>
            <a:r>
              <a:rPr kumimoji="0" lang="pl-PL" b="1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ea typeface="Times New Roman" pitchFamily="18" charset="0"/>
                <a:cs typeface="Arial" pitchFamily="34" charset="0"/>
              </a:rPr>
              <a:t>  Web  (WWW) </a:t>
            </a:r>
            <a:r>
              <a:rPr kumimoji="0" lang="pl-PL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ea typeface="Times New Roman" pitchFamily="18" charset="0"/>
                <a:cs typeface="Arial" pitchFamily="34" charset="0"/>
              </a:rPr>
              <a:t>jest  tylko   małą  częścią   Internetu,  jako  całości.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b="1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ea typeface="Times New Roman" pitchFamily="18" charset="0"/>
                <a:cs typeface="Arial" pitchFamily="34" charset="0"/>
              </a:rPr>
              <a:t>Internet </a:t>
            </a:r>
            <a:r>
              <a:rPr kumimoji="0" lang="pl-PL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ea typeface="Times New Roman" pitchFamily="18" charset="0"/>
                <a:cs typeface="Arial" pitchFamily="34" charset="0"/>
              </a:rPr>
              <a:t>jest  związany  ze  sprzętem  i programowaniem,  zawiera  </a:t>
            </a:r>
            <a:r>
              <a:rPr lang="pl-PL" dirty="0" smtClean="0">
                <a:solidFill>
                  <a:srgbClr val="444444"/>
                </a:solidFill>
                <a:ea typeface="Times New Roman" pitchFamily="18" charset="0"/>
                <a:cs typeface="Arial" pitchFamily="34" charset="0"/>
              </a:rPr>
              <a:t>WWW</a:t>
            </a:r>
            <a:r>
              <a:rPr kumimoji="0" lang="pl-PL" b="1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ea typeface="Times New Roman" pitchFamily="18" charset="0"/>
                <a:cs typeface="Arial" pitchFamily="34" charset="0"/>
              </a:rPr>
              <a:t>  </a:t>
            </a:r>
            <a:r>
              <a:rPr kumimoji="0" lang="pl-PL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ea typeface="Times New Roman" pitchFamily="18" charset="0"/>
                <a:cs typeface="Arial" pitchFamily="34" charset="0"/>
              </a:rPr>
              <a:t>oraz  </a:t>
            </a:r>
            <a:r>
              <a:rPr lang="pl-PL" dirty="0" smtClean="0">
                <a:solidFill>
                  <a:srgbClr val="444444"/>
                </a:solidFill>
                <a:ea typeface="Times New Roman" pitchFamily="18" charset="0"/>
                <a:cs typeface="Arial" pitchFamily="34" charset="0"/>
              </a:rPr>
              <a:t>e-mail  i  grupy dyskusyjne.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l-PL" dirty="0" smtClean="0">
                <a:solidFill>
                  <a:srgbClr val="444444"/>
                </a:solidFill>
                <a:ea typeface="Times New Roman" pitchFamily="18" charset="0"/>
                <a:cs typeface="Arial" pitchFamily="34" charset="0"/>
              </a:rPr>
              <a:t>WWW to tekst i obrazki, </a:t>
            </a:r>
            <a:r>
              <a:rPr kumimoji="0" lang="pl-PL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ea typeface="Times New Roman" pitchFamily="18" charset="0"/>
                <a:cs typeface="Arial" pitchFamily="34" charset="0"/>
              </a:rPr>
              <a:t>które możemy przeglądać za pomocą przeglądarki.</a:t>
            </a:r>
            <a:endParaRPr kumimoji="0" lang="pl-PL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467544" y="3140968"/>
            <a:ext cx="6516216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b="1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ea typeface="Times New Roman" pitchFamily="18" charset="0"/>
                <a:cs typeface="Arial" pitchFamily="34" charset="0"/>
              </a:rPr>
              <a:t>URL (Uniform </a:t>
            </a:r>
            <a:r>
              <a:rPr kumimoji="0" lang="pl-PL" b="1" i="0" u="none" strike="noStrike" cap="none" normalizeH="0" baseline="0" dirty="0" err="1" smtClean="0">
                <a:ln>
                  <a:noFill/>
                </a:ln>
                <a:solidFill>
                  <a:srgbClr val="444444"/>
                </a:solidFill>
                <a:effectLst/>
                <a:ea typeface="Times New Roman" pitchFamily="18" charset="0"/>
                <a:cs typeface="Arial" pitchFamily="34" charset="0"/>
              </a:rPr>
              <a:t>Resource</a:t>
            </a:r>
            <a:r>
              <a:rPr kumimoji="0" lang="pl-PL" b="1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pl-PL" b="1" i="0" u="none" strike="noStrike" cap="none" normalizeH="0" baseline="0" dirty="0" err="1" smtClean="0">
                <a:ln>
                  <a:noFill/>
                </a:ln>
                <a:solidFill>
                  <a:srgbClr val="444444"/>
                </a:solidFill>
                <a:effectLst/>
                <a:ea typeface="Times New Roman" pitchFamily="18" charset="0"/>
                <a:cs typeface="Arial" pitchFamily="34" charset="0"/>
              </a:rPr>
              <a:t>Location</a:t>
            </a:r>
            <a:r>
              <a:rPr kumimoji="0" lang="pl-PL" b="1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ea typeface="Times New Roman" pitchFamily="18" charset="0"/>
                <a:cs typeface="Arial" pitchFamily="34" charset="0"/>
              </a:rPr>
              <a:t>) </a:t>
            </a:r>
            <a:r>
              <a:rPr kumimoji="0" lang="pl-PL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ea typeface="Times New Roman" pitchFamily="18" charset="0"/>
                <a:cs typeface="Arial" pitchFamily="34" charset="0"/>
              </a:rPr>
              <a:t>jest określeniem adresu internetowego.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ea typeface="Times New Roman" pitchFamily="18" charset="0"/>
                <a:cs typeface="Arial" pitchFamily="34" charset="0"/>
              </a:rPr>
              <a:t>URL zawiera nazwę protokołu </a:t>
            </a:r>
            <a:r>
              <a:rPr lang="pl-PL" dirty="0" smtClean="0">
                <a:solidFill>
                  <a:srgbClr val="444444"/>
                </a:solidFill>
                <a:ea typeface="Times New Roman" pitchFamily="18" charset="0"/>
                <a:cs typeface="Arial" pitchFamily="34" charset="0"/>
              </a:rPr>
              <a:t>(http, HTTPS lub FTP),</a:t>
            </a:r>
            <a:r>
              <a:rPr kumimoji="0" lang="pl-PL" b="1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ea typeface="Times New Roman" pitchFamily="18" charset="0"/>
                <a:cs typeface="Arial" pitchFamily="34" charset="0"/>
              </a:rPr>
              <a:t/>
            </a:r>
            <a:br>
              <a:rPr kumimoji="0" lang="pl-PL" b="1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ea typeface="Times New Roman" pitchFamily="18" charset="0"/>
                <a:cs typeface="Arial" pitchFamily="34" charset="0"/>
              </a:rPr>
            </a:br>
            <a:r>
              <a:rPr kumimoji="0" lang="pl-PL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ea typeface="Times New Roman" pitchFamily="18" charset="0"/>
                <a:cs typeface="Arial" pitchFamily="34" charset="0"/>
              </a:rPr>
              <a:t>która poprzedza adres serwera, z którym chcemy się połączyć </a:t>
            </a:r>
            <a:br>
              <a:rPr kumimoji="0" lang="pl-PL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ea typeface="Times New Roman" pitchFamily="18" charset="0"/>
                <a:cs typeface="Arial" pitchFamily="34" charset="0"/>
              </a:rPr>
            </a:br>
            <a:r>
              <a:rPr kumimoji="0" lang="pl-PL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ea typeface="Times New Roman" pitchFamily="18" charset="0"/>
                <a:cs typeface="Arial" pitchFamily="34" charset="0"/>
              </a:rPr>
              <a:t>np</a:t>
            </a:r>
            <a:r>
              <a:rPr lang="pl-PL" dirty="0" smtClean="0">
                <a:solidFill>
                  <a:srgbClr val="444444"/>
                </a:solidFill>
                <a:ea typeface="Times New Roman" pitchFamily="18" charset="0"/>
                <a:cs typeface="Arial" pitchFamily="34" charset="0"/>
              </a:rPr>
              <a:t>. ftp://cdrom.com, http://www.wp.pl.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b="1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ea typeface="Times New Roman" pitchFamily="18" charset="0"/>
                <a:cs typeface="Arial" pitchFamily="34" charset="0"/>
              </a:rPr>
              <a:t>Strona Web </a:t>
            </a:r>
            <a:r>
              <a:rPr kumimoji="0" lang="pl-PL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ea typeface="Times New Roman" pitchFamily="18" charset="0"/>
                <a:cs typeface="Arial" pitchFamily="34" charset="0"/>
              </a:rPr>
              <a:t>to dane przechowywane na serwerze WWW, które mogą być przeglądane </a:t>
            </a:r>
            <a:r>
              <a:rPr lang="pl-PL" dirty="0" smtClean="0">
                <a:solidFill>
                  <a:srgbClr val="444444"/>
                </a:solidFill>
                <a:ea typeface="Times New Roman" pitchFamily="18" charset="0"/>
                <a:cs typeface="Arial" pitchFamily="34" charset="0"/>
              </a:rPr>
              <a:t>przez</a:t>
            </a:r>
            <a:r>
              <a:rPr kumimoji="0" lang="pl-PL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ea typeface="Times New Roman" pitchFamily="18" charset="0"/>
                <a:cs typeface="Arial" pitchFamily="34" charset="0"/>
              </a:rPr>
              <a:t> ludzi surfujących po Internecie. Adresem strony jest jej adres URL.</a:t>
            </a:r>
            <a:endParaRPr kumimoji="0" lang="pl-PL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pic>
        <p:nvPicPr>
          <p:cNvPr id="22532" name="Picture 4" descr="https://encrypted-tbn2.gstatic.com/images?q=tbn:ANd9GcRvUcU9ky_Ky9mR8cA0itFBpi9CUHO-4VWJUFhKYSols_uJMZJQ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2240" y="4437112"/>
            <a:ext cx="2160240" cy="21602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Przeglądarki internetowe</a:t>
            </a:r>
            <a:endParaRPr lang="pl-PL" dirty="0"/>
          </a:p>
        </p:txBody>
      </p:sp>
      <p:pic>
        <p:nvPicPr>
          <p:cNvPr id="1026" name="Picture 2" descr="http://blog.check-and-secure.com/wp-content/uploads/2013/12/firefox_logo-only_RGB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916832"/>
            <a:ext cx="1800200" cy="1696164"/>
          </a:xfrm>
          <a:prstGeom prst="rect">
            <a:avLst/>
          </a:prstGeom>
          <a:noFill/>
        </p:spPr>
      </p:pic>
      <p:pic>
        <p:nvPicPr>
          <p:cNvPr id="1028" name="Picture 4" descr="https://lh4.ggpht.com/bFZtj2XJya-1dyl4ZGf3bmkJe0A8m3VjWAyXTqIBEOH18MihZZxIp88NRpjPOHiPCujz=w3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912" y="2132856"/>
            <a:ext cx="1296144" cy="1296144"/>
          </a:xfrm>
          <a:prstGeom prst="rect">
            <a:avLst/>
          </a:prstGeom>
          <a:noFill/>
        </p:spPr>
      </p:pic>
      <p:pic>
        <p:nvPicPr>
          <p:cNvPr id="1030" name="Picture 6" descr="http://blog.rbutr.com/wp-content/uploads/2014/02/Opera-icon-high-res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4168" y="2060848"/>
            <a:ext cx="1224137" cy="1332108"/>
          </a:xfrm>
          <a:prstGeom prst="rect">
            <a:avLst/>
          </a:prstGeom>
          <a:noFill/>
        </p:spPr>
      </p:pic>
      <p:pic>
        <p:nvPicPr>
          <p:cNvPr id="1032" name="Picture 8" descr="http://upload.wikimedia.org/wikipedia/en/6/61/Apple_Safari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51920" y="4149080"/>
            <a:ext cx="1512168" cy="1512168"/>
          </a:xfrm>
          <a:prstGeom prst="rect">
            <a:avLst/>
          </a:prstGeom>
          <a:noFill/>
        </p:spPr>
      </p:pic>
      <p:pic>
        <p:nvPicPr>
          <p:cNvPr id="1034" name="Picture 10" descr="http://assets.vr-zone.net/11812/ie9logo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15616" y="4149080"/>
            <a:ext cx="1512168" cy="1512168"/>
          </a:xfrm>
          <a:prstGeom prst="rect">
            <a:avLst/>
          </a:prstGeom>
          <a:noFill/>
        </p:spPr>
      </p:pic>
      <p:sp>
        <p:nvSpPr>
          <p:cNvPr id="9" name="pole tekstowe 8"/>
          <p:cNvSpPr txBox="1"/>
          <p:nvPr/>
        </p:nvSpPr>
        <p:spPr>
          <a:xfrm>
            <a:off x="6156176" y="4941168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… i wiele innych</a:t>
            </a:r>
            <a:endParaRPr lang="pl-PL" dirty="0"/>
          </a:p>
        </p:txBody>
      </p:sp>
      <p:sp>
        <p:nvSpPr>
          <p:cNvPr id="10" name="pole tekstowe 9"/>
          <p:cNvSpPr txBox="1"/>
          <p:nvPr/>
        </p:nvSpPr>
        <p:spPr>
          <a:xfrm>
            <a:off x="1619672" y="3429000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err="1" smtClean="0"/>
              <a:t>Firefox</a:t>
            </a:r>
            <a:endParaRPr lang="pl-PL" dirty="0"/>
          </a:p>
        </p:txBody>
      </p:sp>
      <p:sp>
        <p:nvSpPr>
          <p:cNvPr id="11" name="pole tekstowe 10"/>
          <p:cNvSpPr txBox="1"/>
          <p:nvPr/>
        </p:nvSpPr>
        <p:spPr>
          <a:xfrm>
            <a:off x="3995936" y="3429000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Chrome</a:t>
            </a:r>
            <a:endParaRPr lang="pl-PL" dirty="0"/>
          </a:p>
        </p:txBody>
      </p:sp>
      <p:sp>
        <p:nvSpPr>
          <p:cNvPr id="12" name="pole tekstowe 11"/>
          <p:cNvSpPr txBox="1"/>
          <p:nvPr/>
        </p:nvSpPr>
        <p:spPr>
          <a:xfrm>
            <a:off x="6372200" y="3429000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Opera</a:t>
            </a:r>
            <a:endParaRPr lang="pl-PL" dirty="0"/>
          </a:p>
        </p:txBody>
      </p:sp>
      <p:sp>
        <p:nvSpPr>
          <p:cNvPr id="13" name="pole tekstowe 12"/>
          <p:cNvSpPr txBox="1"/>
          <p:nvPr/>
        </p:nvSpPr>
        <p:spPr>
          <a:xfrm>
            <a:off x="1475656" y="5661248"/>
            <a:ext cx="10081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Internet Explorer</a:t>
            </a:r>
            <a:endParaRPr lang="pl-PL" dirty="0"/>
          </a:p>
        </p:txBody>
      </p:sp>
      <p:sp>
        <p:nvSpPr>
          <p:cNvPr id="14" name="pole tekstowe 13"/>
          <p:cNvSpPr txBox="1"/>
          <p:nvPr/>
        </p:nvSpPr>
        <p:spPr>
          <a:xfrm>
            <a:off x="4283968" y="5661248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Safari</a:t>
            </a:r>
            <a:endParaRPr lang="pl-PL" dirty="0"/>
          </a:p>
        </p:txBody>
      </p:sp>
      <p:sp>
        <p:nvSpPr>
          <p:cNvPr id="15" name="Symbol zastępczy stopki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Dofinansowano ze środków Ministra Kultury i Dziedzictwa Narodowego</a:t>
            </a:r>
            <a:endParaRPr lang="pl-PL"/>
          </a:p>
        </p:txBody>
      </p:sp>
      <p:pic>
        <p:nvPicPr>
          <p:cNvPr id="16" name="Obraz 15" descr="NASK+MKiDN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0"/>
            <a:ext cx="4612005" cy="628015"/>
          </a:xfrm>
          <a:prstGeom prst="rect">
            <a:avLst/>
          </a:prstGeom>
          <a:noFill/>
          <a:ln>
            <a:noFill/>
          </a:ln>
        </p:spPr>
      </p:pic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467544" y="1340768"/>
            <a:ext cx="842961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b="1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ea typeface="Times New Roman" pitchFamily="18" charset="0"/>
                <a:cs typeface="Arial" pitchFamily="34" charset="0"/>
              </a:rPr>
              <a:t>Przeglądarki internetowe </a:t>
            </a:r>
            <a:r>
              <a:rPr kumimoji="0" lang="pl-PL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ea typeface="Times New Roman" pitchFamily="18" charset="0"/>
                <a:cs typeface="Arial" pitchFamily="34" charset="0"/>
              </a:rPr>
              <a:t>to programy umożliwiające przeglądanie stron internetowych.</a:t>
            </a:r>
            <a:endParaRPr kumimoji="0" lang="pl-PL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stopki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Dofinansowano ze środków Ministra Kultury i Dziedzictwa Narodowego</a:t>
            </a:r>
            <a:endParaRPr lang="pl-PL"/>
          </a:p>
        </p:txBody>
      </p:sp>
      <p:pic>
        <p:nvPicPr>
          <p:cNvPr id="3" name="Obraz 2" descr="NASK+MKiDN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0"/>
            <a:ext cx="4612005" cy="628015"/>
          </a:xfrm>
          <a:prstGeom prst="rect">
            <a:avLst/>
          </a:prstGeom>
          <a:noFill/>
          <a:ln>
            <a:noFill/>
          </a:ln>
        </p:spPr>
      </p:pic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611560" y="908720"/>
            <a:ext cx="7509813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Okno </a:t>
            </a:r>
            <a:r>
              <a:rPr kumimoji="0" lang="pl-PL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Przeglą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darki</a:t>
            </a:r>
            <a:endParaRPr kumimoji="0" lang="pl-PL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Wyglą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d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okna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przegl</a:t>
            </a:r>
            <a:r>
              <a:rPr kumimoji="0" lang="pl-PL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ą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darki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zale</a:t>
            </a:r>
            <a:r>
              <a:rPr kumimoji="0" lang="pl-PL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ż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y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od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typu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i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wersji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przegl</a:t>
            </a:r>
            <a:r>
              <a:rPr kumimoji="0" lang="pl-PL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ą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darki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kt</a:t>
            </a:r>
            <a:r>
              <a:rPr kumimoji="0" lang="pl-PL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ó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rej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 u</a:t>
            </a:r>
            <a:r>
              <a:rPr kumimoji="0" lang="pl-PL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ż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ywamy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.</a:t>
            </a:r>
            <a:endParaRPr kumimoji="0" lang="pl-PL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l-PL" dirty="0" smtClean="0">
              <a:solidFill>
                <a:srgbClr val="000000"/>
              </a:solidFill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Okno Internet Explorer.</a:t>
            </a:r>
            <a:endParaRPr kumimoji="0" lang="pl-PL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pic>
        <p:nvPicPr>
          <p:cNvPr id="6" name="Obraz 5"/>
          <p:cNvPicPr/>
          <p:nvPr/>
        </p:nvPicPr>
        <p:blipFill>
          <a:blip r:embed="rId3"/>
          <a:stretch>
            <a:fillRect/>
          </a:stretch>
        </p:blipFill>
        <p:spPr>
          <a:xfrm>
            <a:off x="1693386" y="2708920"/>
            <a:ext cx="5760720" cy="324040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stopki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Dofinansowano ze środków Ministra Kultury i Dziedzictwa Narodowego</a:t>
            </a:r>
            <a:endParaRPr lang="pl-PL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988840"/>
            <a:ext cx="7552840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Obraz 3" descr="NASK+MKiDN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0"/>
            <a:ext cx="4612005" cy="62801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Prostokąt 5"/>
          <p:cNvSpPr/>
          <p:nvPr/>
        </p:nvSpPr>
        <p:spPr>
          <a:xfrm>
            <a:off x="1115616" y="1196752"/>
            <a:ext cx="26208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dirty="0" smtClean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Okno  przeglądarki </a:t>
            </a:r>
            <a:r>
              <a:rPr lang="pl-PL" dirty="0" err="1" smtClean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Firefox</a:t>
            </a:r>
            <a:endParaRPr lang="pl-PL" dirty="0" smtClean="0"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stopki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Dofinansowano ze środków Ministra Kultury i Dziedzictwa Narodowego</a:t>
            </a:r>
            <a:endParaRPr lang="pl-PL"/>
          </a:p>
        </p:txBody>
      </p:sp>
      <p:pic>
        <p:nvPicPr>
          <p:cNvPr id="3" name="Obraz 2" descr="NASK+MKiDN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0"/>
            <a:ext cx="4612005" cy="62801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578" name="Picture 2" descr="E:\Szkolenie Warszawa\fot 1,1,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1268760"/>
            <a:ext cx="6278955" cy="1231000"/>
          </a:xfrm>
          <a:prstGeom prst="rect">
            <a:avLst/>
          </a:prstGeom>
          <a:noFill/>
        </p:spPr>
      </p:pic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539552" y="2708920"/>
            <a:ext cx="8388424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357188" algn="l"/>
              </a:tabLst>
            </a:pPr>
            <a:r>
              <a:rPr kumimoji="0" lang="pl-PL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Wstecz </a:t>
            </a:r>
            <a:r>
              <a:rPr kumimoji="0" lang="pl-PL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- Przycisk wstecz powoduje </a:t>
            </a:r>
            <a:r>
              <a:rPr kumimoji="0" lang="pl-PL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wyś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wietlenie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ostatnio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odwiedzanej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strony</a:t>
            </a:r>
            <a:endParaRPr kumimoji="0" lang="pl-PL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357188" algn="l"/>
              </a:tabLst>
            </a:pPr>
            <a:r>
              <a:rPr kumimoji="0" lang="pl-PL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Dalej </a:t>
            </a:r>
            <a:r>
              <a:rPr kumimoji="0" lang="pl-PL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- Po </a:t>
            </a:r>
            <a:r>
              <a:rPr kumimoji="0" lang="pl-PL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wciś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ni</a:t>
            </a:r>
            <a:r>
              <a:rPr kumimoji="0" lang="pl-PL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ę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ciu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przycisku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Wstecz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mo</a:t>
            </a:r>
            <a:r>
              <a:rPr kumimoji="0" lang="pl-PL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ż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esz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powr</a:t>
            </a:r>
            <a:r>
              <a:rPr kumimoji="0" lang="pl-PL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ó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ci</a:t>
            </a:r>
            <a:r>
              <a:rPr kumimoji="0" lang="pl-PL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ć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 do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ostatnio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przegl</a:t>
            </a:r>
            <a:r>
              <a:rPr kumimoji="0" lang="pl-PL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ą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danej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/>
            </a:r>
            <a:b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</a:b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strony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przez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wci</a:t>
            </a:r>
            <a:r>
              <a:rPr kumimoji="0" lang="pl-PL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ś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ni</a:t>
            </a:r>
            <a:r>
              <a:rPr kumimoji="0" lang="pl-PL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ę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cie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przycisku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Dalej</a:t>
            </a:r>
            <a:endParaRPr kumimoji="0" lang="pl-PL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357188" algn="l"/>
              </a:tabLst>
            </a:pPr>
            <a:r>
              <a:rPr kumimoji="0" lang="pl-PL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Adres strony - </a:t>
            </a:r>
            <a:r>
              <a:rPr kumimoji="0" lang="pl-PL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znajduje się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na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Pasku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adresu</a:t>
            </a:r>
            <a:endParaRPr kumimoji="0" lang="pl-PL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357188" algn="l"/>
              </a:tabLst>
            </a:pPr>
            <a:r>
              <a:rPr kumimoji="0" lang="pl-PL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Wyszukaj   </a:t>
            </a:r>
            <a:r>
              <a:rPr kumimoji="0" lang="pl-PL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-   po   </a:t>
            </a:r>
            <a:r>
              <a:rPr kumimoji="0" lang="pl-PL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wciś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ni</a:t>
            </a:r>
            <a:r>
              <a:rPr kumimoji="0" lang="pl-PL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ę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ciu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  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tego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  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przycisku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   mo</a:t>
            </a:r>
            <a:r>
              <a:rPr kumimoji="0" lang="pl-PL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ż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emy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  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wpisa</a:t>
            </a:r>
            <a:r>
              <a:rPr kumimoji="0" lang="pl-PL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ć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   w  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pasek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  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adresu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/>
            </a:r>
            <a:b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</a:b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poszukiwane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  s</a:t>
            </a:r>
            <a:r>
              <a:rPr kumimoji="0" lang="pl-PL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ł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owo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, 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adres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, 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czy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 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kluczowych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  s</a:t>
            </a:r>
            <a:r>
              <a:rPr kumimoji="0" lang="pl-PL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łó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w. 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Automatycznie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 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wyszukiwarka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/>
            </a:r>
            <a:b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</a:b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rozpocznie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wyszukiwanie</a:t>
            </a:r>
            <a:endParaRPr kumimoji="0" lang="pl-PL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357188" algn="l"/>
              </a:tabLst>
            </a:pPr>
            <a:r>
              <a:rPr kumimoji="0" lang="pl-PL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Odś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wie</a:t>
            </a:r>
            <a:r>
              <a:rPr kumimoji="0" lang="pl-PL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ż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-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Powoduje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ponowne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za</a:t>
            </a:r>
            <a:r>
              <a:rPr kumimoji="0" lang="pl-PL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ł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adowanie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strony</a:t>
            </a:r>
            <a:endParaRPr kumimoji="0" lang="pl-PL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357188" algn="l"/>
              </a:tabLst>
            </a:pPr>
            <a:r>
              <a:rPr kumimoji="0" lang="pl-PL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Strona startowa - powoduje </a:t>
            </a:r>
            <a:r>
              <a:rPr kumimoji="0" lang="pl-PL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zał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adowanie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strony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startowej</a:t>
            </a:r>
            <a:endParaRPr kumimoji="0" lang="pl-PL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357188" algn="l"/>
              </a:tabLst>
            </a:pPr>
            <a:r>
              <a:rPr kumimoji="0" lang="pl-PL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Poczta </a:t>
            </a:r>
            <a:r>
              <a:rPr kumimoji="0" lang="pl-PL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- Przycisk ten powoduje odczytanie </a:t>
            </a:r>
            <a:r>
              <a:rPr kumimoji="0" lang="pl-PL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wiadomoś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ci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pocztowych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lub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ich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wys</a:t>
            </a:r>
            <a:r>
              <a:rPr kumimoji="0" lang="pl-PL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ł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anie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,</a:t>
            </a:r>
            <a:b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</a:b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je</a:t>
            </a:r>
            <a:r>
              <a:rPr kumimoji="0" lang="pl-PL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ż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eli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wcze</a:t>
            </a:r>
            <a:r>
              <a:rPr kumimoji="0" lang="pl-PL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ś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niej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zosta</a:t>
            </a:r>
            <a:r>
              <a:rPr kumimoji="0" lang="pl-PL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ł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a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skonfigurowana</a:t>
            </a:r>
            <a:endParaRPr kumimoji="0" lang="pl-PL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357188" algn="l"/>
              </a:tabLst>
            </a:pPr>
            <a:r>
              <a:rPr kumimoji="0" lang="pl-PL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Drukuj </a:t>
            </a:r>
            <a:r>
              <a:rPr kumimoji="0" lang="pl-PL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- Pozwala na wydrukowanie </a:t>
            </a:r>
            <a:r>
              <a:rPr kumimoji="0" lang="pl-PL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zawartoś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ci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strony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internetowej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stopki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Dofinansowano ze środków Ministra Kultury i Dziedzictwa Narodowego</a:t>
            </a:r>
            <a:endParaRPr lang="pl-PL"/>
          </a:p>
        </p:txBody>
      </p:sp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539552" y="1988840"/>
            <a:ext cx="8172400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57188" algn="l"/>
              </a:tabLst>
            </a:pPr>
            <a:r>
              <a:rPr kumimoji="0" lang="pl-PL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Kiedy  uruchomimy  </a:t>
            </a:r>
            <a:r>
              <a:rPr kumimoji="0" lang="pl-PL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przeglą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dark</a:t>
            </a:r>
            <a:r>
              <a:rPr kumimoji="0" lang="pl-PL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ę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 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zostanie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wy</a:t>
            </a:r>
            <a:r>
              <a:rPr kumimoji="0" lang="pl-PL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ś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wietlona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 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strona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 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startowa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,  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kt</a:t>
            </a:r>
            <a:r>
              <a:rPr kumimoji="0" lang="pl-PL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ó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r</a:t>
            </a:r>
            <a:r>
              <a:rPr kumimoji="0" lang="pl-PL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ą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  mo</a:t>
            </a:r>
            <a:r>
              <a:rPr kumimoji="0" lang="pl-PL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ż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emy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dowolnie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zmieni</a:t>
            </a:r>
            <a:r>
              <a:rPr kumimoji="0" lang="pl-PL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ć</a:t>
            </a:r>
            <a:r>
              <a:rPr lang="pl-PL" dirty="0" smtClean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.</a:t>
            </a:r>
            <a:endParaRPr kumimoji="0" lang="pl-PL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57188" algn="l"/>
              </a:tabLst>
            </a:pPr>
            <a:endParaRPr kumimoji="0" lang="pl-PL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57188" algn="l"/>
              </a:tabLst>
            </a:pPr>
            <a:r>
              <a:rPr kumimoji="0" lang="pl-PL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Aby to zrobić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nale</a:t>
            </a:r>
            <a:r>
              <a:rPr kumimoji="0" lang="pl-PL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ż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y:</a:t>
            </a:r>
            <a:endParaRPr kumimoji="0" lang="pl-PL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357188" algn="l"/>
              </a:tabLst>
            </a:pPr>
            <a:r>
              <a:rPr kumimoji="0" lang="pl-PL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Przejść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 do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strony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kt</a:t>
            </a:r>
            <a:r>
              <a:rPr kumimoji="0" lang="pl-PL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ó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ra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 ma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zosta</a:t>
            </a:r>
            <a:r>
              <a:rPr kumimoji="0" lang="pl-PL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ć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ustawiona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jako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strona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startowa</a:t>
            </a:r>
            <a:endParaRPr kumimoji="0" lang="pl-PL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357188" algn="l"/>
              </a:tabLst>
            </a:pPr>
            <a:r>
              <a:rPr kumimoji="0" lang="pl-PL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Na pasku poleceń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klikni</a:t>
            </a:r>
            <a:r>
              <a:rPr kumimoji="0" lang="pl-PL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ęć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na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strza</a:t>
            </a:r>
            <a:r>
              <a:rPr kumimoji="0" lang="pl-PL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ł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k</a:t>
            </a:r>
            <a:r>
              <a:rPr kumimoji="0" lang="pl-PL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ę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przy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przycisku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Strona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startowa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, co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spowoduje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/>
            </a:r>
            <a:b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</a:b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wy</a:t>
            </a:r>
            <a:r>
              <a:rPr kumimoji="0" lang="pl-PL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ś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wietlenie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 menu</a:t>
            </a:r>
            <a:endParaRPr kumimoji="0" lang="pl-PL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357188" algn="l"/>
              </a:tabLst>
            </a:pPr>
            <a:r>
              <a:rPr kumimoji="0" lang="pl-PL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Wybierz  opcję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 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Dodaj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 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lub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zmie</a:t>
            </a:r>
            <a:r>
              <a:rPr kumimoji="0" lang="pl-PL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ń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 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stron</a:t>
            </a:r>
            <a:r>
              <a:rPr kumimoji="0" lang="pl-PL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ę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 g</a:t>
            </a:r>
            <a:r>
              <a:rPr kumimoji="0" lang="pl-PL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łó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wn</a:t>
            </a:r>
            <a:r>
              <a:rPr kumimoji="0" lang="pl-PL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ą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, 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co 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spowoduje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 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otwarcie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 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okna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/>
            </a:r>
            <a:b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</a:b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Dodawanie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lub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zmienianie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strony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 g</a:t>
            </a:r>
            <a:r>
              <a:rPr kumimoji="0" lang="pl-PL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łó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wnej</a:t>
            </a:r>
            <a:endParaRPr kumimoji="0" lang="pl-PL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357188" algn="l"/>
              </a:tabLst>
            </a:pPr>
            <a:r>
              <a:rPr kumimoji="0" lang="pl-PL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Wybrać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jedn</a:t>
            </a:r>
            <a:r>
              <a:rPr kumimoji="0" lang="pl-PL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ą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 z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trzech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opcji</a:t>
            </a:r>
            <a:endParaRPr kumimoji="0" lang="pl-PL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357188" algn="l"/>
              </a:tabLst>
            </a:pPr>
            <a:r>
              <a:rPr kumimoji="0" lang="pl-PL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Kliknąć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przycisk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Tak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pic>
        <p:nvPicPr>
          <p:cNvPr id="4" name="Obraz 3" descr="NASK+MKiDN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0"/>
            <a:ext cx="4612005" cy="6280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105273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>Najpopularniejsze wyszukiwarki internetowe</a:t>
            </a:r>
            <a:endParaRPr lang="pl-PL" dirty="0"/>
          </a:p>
        </p:txBody>
      </p:sp>
      <p:pic>
        <p:nvPicPr>
          <p:cNvPr id="15362" name="Picture 2" descr="http://assets.fontsinuse.com/static/use-media-items/15/14246/full-2048x768/52c4c6bc/Yahoo_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9872" y="2852936"/>
            <a:ext cx="2520280" cy="945105"/>
          </a:xfrm>
          <a:prstGeom prst="rect">
            <a:avLst/>
          </a:prstGeom>
          <a:noFill/>
        </p:spPr>
      </p:pic>
      <p:pic>
        <p:nvPicPr>
          <p:cNvPr id="15364" name="Picture 4" descr="http://ownerpedia.com/wp-content/uploads/2014/02/google-logo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051" t="20539" r="28763" b="22977"/>
          <a:stretch>
            <a:fillRect/>
          </a:stretch>
        </p:blipFill>
        <p:spPr bwMode="auto">
          <a:xfrm>
            <a:off x="611560" y="2852936"/>
            <a:ext cx="1872208" cy="823772"/>
          </a:xfrm>
          <a:prstGeom prst="rect">
            <a:avLst/>
          </a:prstGeom>
          <a:noFill/>
        </p:spPr>
      </p:pic>
      <p:pic>
        <p:nvPicPr>
          <p:cNvPr id="15366" name="Picture 6" descr="http://about.ask.com/wp-content/uploads/2013/04/Ask-Logo-Medium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47864" y="4149080"/>
            <a:ext cx="1728191" cy="1296144"/>
          </a:xfrm>
          <a:prstGeom prst="rect">
            <a:avLst/>
          </a:prstGeom>
          <a:noFill/>
        </p:spPr>
      </p:pic>
      <p:pic>
        <p:nvPicPr>
          <p:cNvPr id="15368" name="Picture 8" descr="http://www.bttechsupport.com/upload/110961341_MSN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00192" y="4149080"/>
            <a:ext cx="2264208" cy="1008112"/>
          </a:xfrm>
          <a:prstGeom prst="rect">
            <a:avLst/>
          </a:prstGeom>
          <a:noFill/>
        </p:spPr>
      </p:pic>
      <p:sp>
        <p:nvSpPr>
          <p:cNvPr id="7" name="Symbol zastępczy stopki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Dofinansowano ze środków Ministra Kultury i Dziedzictwa Narodowego</a:t>
            </a:r>
            <a:endParaRPr lang="pl-PL"/>
          </a:p>
        </p:txBody>
      </p:sp>
      <p:pic>
        <p:nvPicPr>
          <p:cNvPr id="8" name="Obraz 7" descr="NASK+MKiDN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0"/>
            <a:ext cx="4612005" cy="6280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587</TotalTime>
  <Words>661</Words>
  <Application>Microsoft Office PowerPoint</Application>
  <PresentationFormat>Pokaz na ekranie (4:3)</PresentationFormat>
  <Paragraphs>121</Paragraphs>
  <Slides>18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18</vt:i4>
      </vt:variant>
    </vt:vector>
  </HeadingPairs>
  <TitlesOfParts>
    <vt:vector size="19" baseType="lpstr">
      <vt:lpstr>Motyw pakietu Office</vt:lpstr>
      <vt:lpstr>INTERNET</vt:lpstr>
      <vt:lpstr>Prezentacja programu PowerPoint</vt:lpstr>
      <vt:lpstr>Prezentacja programu PowerPoint</vt:lpstr>
      <vt:lpstr>Przeglądarki internetowe</vt:lpstr>
      <vt:lpstr>Prezentacja programu PowerPoint</vt:lpstr>
      <vt:lpstr>Prezentacja programu PowerPoint</vt:lpstr>
      <vt:lpstr>Prezentacja programu PowerPoint</vt:lpstr>
      <vt:lpstr>Prezentacja programu PowerPoint</vt:lpstr>
      <vt:lpstr>Najpopularniejsze wyszukiwarki internetowe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Dysk</vt:lpstr>
      <vt:lpstr>Prezentacja programu PowerPoint</vt:lpstr>
      <vt:lpstr>Serwisy internetowe</vt:lpstr>
      <vt:lpstr>Prezentacja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INTERNET</dc:title>
  <dc:creator>Oskar</dc:creator>
  <cp:lastModifiedBy>praca</cp:lastModifiedBy>
  <cp:revision>59</cp:revision>
  <dcterms:created xsi:type="dcterms:W3CDTF">2014-05-11T15:24:04Z</dcterms:created>
  <dcterms:modified xsi:type="dcterms:W3CDTF">2014-07-17T07:38:55Z</dcterms:modified>
</cp:coreProperties>
</file>